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20"/>
  </p:notesMasterIdLst>
  <p:sldIdLst>
    <p:sldId id="256" r:id="rId2"/>
    <p:sldId id="263" r:id="rId3"/>
    <p:sldId id="315" r:id="rId4"/>
    <p:sldId id="268" r:id="rId5"/>
    <p:sldId id="308" r:id="rId6"/>
    <p:sldId id="314" r:id="rId7"/>
    <p:sldId id="297" r:id="rId8"/>
    <p:sldId id="313" r:id="rId9"/>
    <p:sldId id="318" r:id="rId10"/>
    <p:sldId id="316" r:id="rId11"/>
    <p:sldId id="278" r:id="rId12"/>
    <p:sldId id="309" r:id="rId13"/>
    <p:sldId id="296" r:id="rId14"/>
    <p:sldId id="311" r:id="rId15"/>
    <p:sldId id="312" r:id="rId16"/>
    <p:sldId id="317" r:id="rId17"/>
    <p:sldId id="306" r:id="rId18"/>
    <p:sldId id="319" r:id="rId19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34" autoAdjust="0"/>
    <p:restoredTop sz="94660"/>
  </p:normalViewPr>
  <p:slideViewPr>
    <p:cSldViewPr snapToGrid="0">
      <p:cViewPr varScale="1">
        <p:scale>
          <a:sx n="73" d="100"/>
          <a:sy n="73" d="100"/>
        </p:scale>
        <p:origin x="276" y="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02EA5D-4783-4338-B9B9-0485CA54E0A6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8E938-38CF-45C2-AD7A-C7E910FA74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6488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1829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413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17328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08307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9126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988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9547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627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20048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66218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95921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356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4471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04623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36460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64988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04356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8E938-38CF-45C2-AD7A-C7E910FA7420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8096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9540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9925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630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2738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0955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3579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7115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1754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4963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7740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51047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45184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26441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6905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65593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8189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31C5C-F4A4-47C3-BE43-437C14718DFE}" type="datetimeFigureOut">
              <a:rPr lang="en-GB" smtClean="0"/>
              <a:t>21/09/2022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F834CE9-F3A8-45B1-B61C-F96E913973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5527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sjlPILhk7bQ?feature=oembed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TkXcabDUg7Q?feature=oembed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AC458-56AD-4C38-87C2-749FA51004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181" y="4094480"/>
            <a:ext cx="10923638" cy="1040508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Read Write Inc Phonics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A371BE-B2F7-42DA-A3F8-11BBD27CC5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5" r="2" b="31562"/>
          <a:stretch/>
        </p:blipFill>
        <p:spPr>
          <a:xfrm>
            <a:off x="5984240" y="-10159"/>
            <a:ext cx="6217920" cy="3962400"/>
          </a:xfrm>
          <a:prstGeom prst="rect">
            <a:avLst/>
          </a:prstGeom>
        </p:spPr>
      </p:pic>
      <p:pic>
        <p:nvPicPr>
          <p:cNvPr id="3074" name="Picture 2" descr="Literacy | Brookside Primary School">
            <a:extLst>
              <a:ext uri="{FF2B5EF4-FFF2-40B4-BE49-F238E27FC236}">
                <a16:creationId xmlns:a16="http://schemas.microsoft.com/office/drawing/2014/main" id="{67A3EE62-D005-15D6-2636-67733F90B7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04"/>
          <a:stretch/>
        </p:blipFill>
        <p:spPr bwMode="auto">
          <a:xfrm>
            <a:off x="0" y="0"/>
            <a:ext cx="5974080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1155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837"/>
    </mc:Choice>
    <mc:Fallback xmlns="">
      <p:transition spd="slow" advClick="0" advTm="7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Parent video: What is Read Write Inc  Phonics">
            <a:hlinkClick r:id="" action="ppaction://media"/>
            <a:extLst>
              <a:ext uri="{FF2B5EF4-FFF2-40B4-BE49-F238E27FC236}">
                <a16:creationId xmlns:a16="http://schemas.microsoft.com/office/drawing/2014/main" id="{803C8A3E-5B59-560F-C704-FB9680F4EFE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04800" y="200837"/>
            <a:ext cx="11427123" cy="645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73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221"/>
    </mc:Choice>
    <mc:Fallback xmlns="">
      <p:transition spd="slow" advClick="0" advTm="32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71576-87DD-94E2-5E02-0D4AA29F4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151" y="235460"/>
            <a:ext cx="3176209" cy="910562"/>
          </a:xfrm>
        </p:spPr>
        <p:txBody>
          <a:bodyPr>
            <a:normAutofit/>
          </a:bodyPr>
          <a:lstStyle/>
          <a:p>
            <a:r>
              <a:rPr lang="en-GB" sz="4000" dirty="0"/>
              <a:t>Pure sounds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87440-B363-C0D6-4BE2-4FE4EFE2E4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734" y="5947438"/>
            <a:ext cx="8596668" cy="839442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Sounds not names</a:t>
            </a:r>
          </a:p>
          <a:p>
            <a:r>
              <a:rPr lang="en-GB" sz="2400" dirty="0"/>
              <a:t>Lower case not upper case</a:t>
            </a:r>
          </a:p>
        </p:txBody>
      </p:sp>
      <p:pic>
        <p:nvPicPr>
          <p:cNvPr id="4" name="Online Media 3" title="Parent video: How to say the sounds">
            <a:hlinkClick r:id="" action="ppaction://media"/>
            <a:extLst>
              <a:ext uri="{FF2B5EF4-FFF2-40B4-BE49-F238E27FC236}">
                <a16:creationId xmlns:a16="http://schemas.microsoft.com/office/drawing/2014/main" id="{C9BDC08E-5103-7A45-786E-5E9805A5B48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97666" y="1000441"/>
            <a:ext cx="8596668" cy="4857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122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094" y="193040"/>
            <a:ext cx="6373706" cy="863600"/>
          </a:xfrm>
        </p:spPr>
        <p:txBody>
          <a:bodyPr>
            <a:normAutofit/>
          </a:bodyPr>
          <a:lstStyle/>
          <a:p>
            <a:r>
              <a:rPr lang="en-GB" sz="4400" dirty="0"/>
              <a:t>RWI Phonics programme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014" y="1976419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300" dirty="0">
                <a:solidFill>
                  <a:schemeClr val="accent2"/>
                </a:solidFill>
                <a:cs typeface="Arial"/>
              </a:rPr>
              <a:t>► </a:t>
            </a:r>
            <a:r>
              <a:rPr lang="en-GB" sz="3200" dirty="0">
                <a:solidFill>
                  <a:schemeClr val="tx2"/>
                </a:solidFill>
                <a:cs typeface="Arial"/>
              </a:rPr>
              <a:t>Phonemes (sounds) taught in specific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2"/>
                </a:solidFill>
                <a:cs typeface="Arial"/>
              </a:rPr>
              <a:t>     order</a:t>
            </a:r>
            <a:r>
              <a:rPr lang="en-GB" sz="3200" dirty="0"/>
              <a:t> 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accent2"/>
                </a:solidFill>
                <a:cs typeface="Arial"/>
              </a:rPr>
              <a:t>► </a:t>
            </a:r>
            <a:r>
              <a:rPr lang="en-GB" sz="3200" dirty="0">
                <a:solidFill>
                  <a:schemeClr val="tx2"/>
                </a:solidFill>
                <a:cs typeface="Arial"/>
              </a:rPr>
              <a:t>Children taught to blend the sounds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2"/>
                </a:solidFill>
                <a:cs typeface="Arial"/>
              </a:rPr>
              <a:t>    together to read a set of words; at, mat,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2"/>
                </a:solidFill>
                <a:cs typeface="Arial"/>
              </a:rPr>
              <a:t>    sat, dad, mad + sad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accent2"/>
                </a:solidFill>
                <a:cs typeface="Arial"/>
              </a:rPr>
              <a:t>► </a:t>
            </a:r>
            <a:r>
              <a:rPr lang="en-GB" sz="3200" dirty="0">
                <a:solidFill>
                  <a:schemeClr val="tx2"/>
                </a:solidFill>
                <a:cs typeface="Arial"/>
              </a:rPr>
              <a:t>Reading books linked to each step</a:t>
            </a:r>
          </a:p>
          <a:p>
            <a:pPr marL="0" indent="0">
              <a:buNone/>
            </a:pPr>
            <a:endParaRPr lang="en-GB" sz="3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GB" sz="2800" i="1" dirty="0">
              <a:solidFill>
                <a:schemeClr val="tx2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GB" sz="2800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endParaRPr lang="en-GB" sz="3200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66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3652"/>
    </mc:Choice>
    <mc:Fallback xmlns="">
      <p:transition spd="slow" advClick="0" advTm="3365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7C36C23-436C-48F3-8FF7-02F325540C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36" t="1711" r="1599" b="1516"/>
          <a:stretch/>
        </p:blipFill>
        <p:spPr>
          <a:xfrm>
            <a:off x="6573521" y="365761"/>
            <a:ext cx="4795520" cy="6380480"/>
          </a:xfrm>
          <a:prstGeom prst="rect">
            <a:avLst/>
          </a:prstGeom>
        </p:spPr>
      </p:pic>
      <p:pic>
        <p:nvPicPr>
          <p:cNvPr id="1026" name="Picture 2" descr="Read Write Inc. Phonics: Desktop Speed Sounds Chart: Pack of 10 (Read Write  Inc. Phonics) by Tim Archbold | WHSmith">
            <a:extLst>
              <a:ext uri="{FF2B5EF4-FFF2-40B4-BE49-F238E27FC236}">
                <a16:creationId xmlns:a16="http://schemas.microsoft.com/office/drawing/2014/main" id="{976B849B-9383-A58B-BF8E-45BE16F131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1"/>
          <a:stretch/>
        </p:blipFill>
        <p:spPr bwMode="auto">
          <a:xfrm>
            <a:off x="510858" y="175070"/>
            <a:ext cx="5249862" cy="668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06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770"/>
    </mc:Choice>
    <mc:Fallback xmlns="">
      <p:transition spd="slow" advClick="0" advTm="1777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31512F1-B66E-EFD2-EE41-BEB10D310346}"/>
              </a:ext>
            </a:extLst>
          </p:cNvPr>
          <p:cNvSpPr txBox="1">
            <a:spLocks/>
          </p:cNvSpPr>
          <p:nvPr/>
        </p:nvSpPr>
        <p:spPr>
          <a:xfrm>
            <a:off x="272616" y="277208"/>
            <a:ext cx="7032424" cy="8534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dirty="0"/>
              <a:t>Phonics Screen</a:t>
            </a:r>
          </a:p>
        </p:txBody>
      </p:sp>
      <p:pic>
        <p:nvPicPr>
          <p:cNvPr id="1026" name="Picture 2" descr="Year 1 Phonics Screening - St Joseph's Catholic Primary School">
            <a:extLst>
              <a:ext uri="{FF2B5EF4-FFF2-40B4-BE49-F238E27FC236}">
                <a16:creationId xmlns:a16="http://schemas.microsoft.com/office/drawing/2014/main" id="{EA44D7D9-2EF9-1B70-96D0-53866A5D2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127" y="1110479"/>
            <a:ext cx="8185745" cy="573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78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616" y="277208"/>
            <a:ext cx="6068906" cy="853440"/>
          </a:xfrm>
        </p:spPr>
        <p:txBody>
          <a:bodyPr>
            <a:normAutofit/>
          </a:bodyPr>
          <a:lstStyle/>
          <a:p>
            <a:r>
              <a:rPr lang="en-GB" sz="4400" dirty="0"/>
              <a:t>Typical Phonics session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28738" y="1530499"/>
            <a:ext cx="4734524" cy="8534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solidFill>
                  <a:schemeClr val="tx2"/>
                </a:solidFill>
                <a:cs typeface="Arial"/>
              </a:rPr>
              <a:t>Introduce new sound 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2"/>
              </a:solidFill>
              <a:cs typeface="Arial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2"/>
              </a:solidFill>
              <a:cs typeface="Arial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2"/>
              </a:solidFill>
              <a:cs typeface="Arial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2"/>
              </a:solidFill>
              <a:cs typeface="Arial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2"/>
              </a:solidFill>
              <a:cs typeface="Arial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2"/>
              </a:solidFill>
              <a:cs typeface="Arial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2"/>
              </a:solidFill>
              <a:cs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29E802-C093-4620-9602-7365E10111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134" y="3111631"/>
            <a:ext cx="4262068" cy="1927093"/>
          </a:xfrm>
          <a:prstGeom prst="rect">
            <a:avLst/>
          </a:prstGeom>
        </p:spPr>
      </p:pic>
      <p:pic>
        <p:nvPicPr>
          <p:cNvPr id="6" name="Picture 5" descr="A picture containing text, businesscard&#10;&#10;Description automatically generated">
            <a:extLst>
              <a:ext uri="{FF2B5EF4-FFF2-40B4-BE49-F238E27FC236}">
                <a16:creationId xmlns:a16="http://schemas.microsoft.com/office/drawing/2014/main" id="{9A987899-642F-49E0-A694-852821617D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968" y="2624036"/>
            <a:ext cx="3869713" cy="290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59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7344"/>
    </mc:Choice>
    <mc:Fallback xmlns="">
      <p:transition spd="slow" advClick="0" advTm="5734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78BCB-EA06-42D8-ACF8-179570FA6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9700" y="1505825"/>
            <a:ext cx="9372600" cy="453641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200" dirty="0">
                <a:solidFill>
                  <a:schemeClr val="tx2"/>
                </a:solidFill>
                <a:latin typeface="Arial"/>
                <a:cs typeface="Arial"/>
              </a:rPr>
              <a:t>Word Time practice</a:t>
            </a:r>
          </a:p>
          <a:p>
            <a:pPr marL="0" indent="0">
              <a:buNone/>
            </a:pPr>
            <a:endParaRPr lang="en-GB" sz="3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tx2"/>
                </a:solidFill>
                <a:latin typeface="Arial"/>
                <a:cs typeface="Arial"/>
              </a:rPr>
              <a:t>                             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2"/>
                </a:solidFill>
                <a:latin typeface="Arial"/>
                <a:cs typeface="Arial"/>
              </a:rPr>
              <a:t>                                  </a:t>
            </a:r>
          </a:p>
          <a:p>
            <a:pPr marL="0" indent="0">
              <a:buNone/>
            </a:pPr>
            <a:endParaRPr lang="en-GB" sz="3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GB" sz="3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2"/>
                </a:solidFill>
                <a:latin typeface="Arial"/>
                <a:cs typeface="Arial"/>
              </a:rPr>
              <a:t>Speed writing practice</a:t>
            </a:r>
            <a:endParaRPr lang="en-GB" sz="3200" dirty="0"/>
          </a:p>
          <a:p>
            <a:endParaRPr lang="en-GB" sz="320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01F4488-194A-212C-640C-936B0B47C260}"/>
              </a:ext>
            </a:extLst>
          </p:cNvPr>
          <p:cNvGrpSpPr/>
          <p:nvPr/>
        </p:nvGrpSpPr>
        <p:grpSpPr>
          <a:xfrm>
            <a:off x="1919431" y="2203906"/>
            <a:ext cx="8353138" cy="2896413"/>
            <a:chOff x="1921510" y="2203906"/>
            <a:chExt cx="8353138" cy="2896413"/>
          </a:xfrm>
        </p:grpSpPr>
        <p:pic>
          <p:nvPicPr>
            <p:cNvPr id="4" name="Content Placeholder 6" descr="Shape&#10;&#10;Description automatically generated with medium confidence">
              <a:extLst>
                <a:ext uri="{FF2B5EF4-FFF2-40B4-BE49-F238E27FC236}">
                  <a16:creationId xmlns:a16="http://schemas.microsoft.com/office/drawing/2014/main" id="{C3161E14-202C-43E7-92F2-8E818FD528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1510" y="2203906"/>
              <a:ext cx="3861884" cy="2896413"/>
            </a:xfrm>
            <a:prstGeom prst="rect">
              <a:avLst/>
            </a:prstGeom>
          </p:spPr>
        </p:pic>
        <p:pic>
          <p:nvPicPr>
            <p:cNvPr id="6" name="Content Placeholder 4" descr="Text&#10;&#10;Description automatically generated with medium confidence">
              <a:extLst>
                <a:ext uri="{FF2B5EF4-FFF2-40B4-BE49-F238E27FC236}">
                  <a16:creationId xmlns:a16="http://schemas.microsoft.com/office/drawing/2014/main" id="{F9D3A257-A5C2-4A35-BCE6-5C7C37FB2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6507581" y="2239461"/>
              <a:ext cx="3767067" cy="2825301"/>
            </a:xfrm>
            <a:prstGeom prst="rect">
              <a:avLst/>
            </a:prstGeom>
          </p:spPr>
        </p:pic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1C1E9A81-B4A4-ABDB-FA70-398637710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616" y="277208"/>
            <a:ext cx="6068906" cy="853440"/>
          </a:xfrm>
        </p:spPr>
        <p:txBody>
          <a:bodyPr>
            <a:normAutofit/>
          </a:bodyPr>
          <a:lstStyle/>
          <a:p>
            <a:r>
              <a:rPr lang="en-GB" sz="4400" dirty="0"/>
              <a:t>Typical Phonics session</a:t>
            </a:r>
          </a:p>
        </p:txBody>
      </p:sp>
    </p:spTree>
    <p:extLst>
      <p:ext uri="{BB962C8B-B14F-4D97-AF65-F5344CB8AC3E}">
        <p14:creationId xmlns:p14="http://schemas.microsoft.com/office/powerpoint/2010/main" val="58930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7842"/>
    </mc:Choice>
    <mc:Fallback xmlns="">
      <p:transition spd="slow" advClick="0" advTm="4784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D3A522B0-4AEE-A39F-D7D7-31711BD47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616" y="277208"/>
            <a:ext cx="6068906" cy="853440"/>
          </a:xfrm>
        </p:spPr>
        <p:txBody>
          <a:bodyPr>
            <a:normAutofit/>
          </a:bodyPr>
          <a:lstStyle/>
          <a:p>
            <a:r>
              <a:rPr lang="en-GB" sz="4400" dirty="0"/>
              <a:t>Alien Words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4E8B8BA-8369-EB36-7287-B0F276A232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617"/>
          <a:stretch/>
        </p:blipFill>
        <p:spPr>
          <a:xfrm>
            <a:off x="382905" y="3145606"/>
            <a:ext cx="4432935" cy="17292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786E00E-A70D-B859-9D19-E26E40D193E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568"/>
          <a:stretch/>
        </p:blipFill>
        <p:spPr>
          <a:xfrm>
            <a:off x="382905" y="1274127"/>
            <a:ext cx="4543166" cy="172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5841F1F-C545-0A86-4B6B-EE891B71D214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2905" y="5018334"/>
            <a:ext cx="4442650" cy="1728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81BA787-D7A0-887D-B7AA-A019A46DA27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7168"/>
          <a:stretch/>
        </p:blipFill>
        <p:spPr>
          <a:xfrm>
            <a:off x="5953126" y="1274127"/>
            <a:ext cx="4542449" cy="172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D5A0692-C85D-8288-0ED0-32E7119973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56102" y="3146855"/>
            <a:ext cx="4539473" cy="172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9409CC6-86E7-6447-675D-0D0FDA46E1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55975" y="5018334"/>
            <a:ext cx="4539600" cy="1741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459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36573-5490-688F-6E88-27D80380D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7812" y="2241869"/>
            <a:ext cx="8497146" cy="2228531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1"/>
                </a:solidFill>
              </a:rPr>
              <a:t>Letter patter for each sound</a:t>
            </a:r>
          </a:p>
          <a:p>
            <a:r>
              <a:rPr lang="en-GB" sz="3200" dirty="0">
                <a:solidFill>
                  <a:schemeClr val="tx1"/>
                </a:solidFill>
              </a:rPr>
              <a:t>Fred fingers for spelling – sounds in each word not letters (segmenting)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2666CFC-9D23-C2F9-38BF-5BA8578AC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616" y="277208"/>
            <a:ext cx="6068906" cy="853440"/>
          </a:xfrm>
        </p:spPr>
        <p:txBody>
          <a:bodyPr>
            <a:normAutofit/>
          </a:bodyPr>
          <a:lstStyle/>
          <a:p>
            <a:r>
              <a:rPr lang="en-GB" sz="4400" dirty="0"/>
              <a:t>Spelling and Writing</a:t>
            </a:r>
          </a:p>
        </p:txBody>
      </p:sp>
    </p:spTree>
    <p:extLst>
      <p:ext uri="{BB962C8B-B14F-4D97-AF65-F5344CB8AC3E}">
        <p14:creationId xmlns:p14="http://schemas.microsoft.com/office/powerpoint/2010/main" val="1550843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732" y="1539083"/>
            <a:ext cx="8950271" cy="3672997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solidFill>
                  <a:schemeClr val="accent2"/>
                </a:solidFill>
                <a:cs typeface="Arial"/>
              </a:rPr>
              <a:t>► </a:t>
            </a:r>
            <a:r>
              <a:rPr lang="en-GB" sz="3200" dirty="0">
                <a:solidFill>
                  <a:schemeClr val="tx2"/>
                </a:solidFill>
                <a:cs typeface="Arial"/>
              </a:rPr>
              <a:t>Words that cannot be sounded out </a:t>
            </a:r>
          </a:p>
          <a:p>
            <a:pPr marL="0" indent="0">
              <a:buNone/>
            </a:pPr>
            <a:endParaRPr lang="en-GB" sz="3200" dirty="0">
              <a:solidFill>
                <a:schemeClr val="tx2"/>
              </a:solidFill>
              <a:cs typeface="Arial"/>
            </a:endParaRPr>
          </a:p>
          <a:p>
            <a:pPr marL="0" indent="0">
              <a:buNone/>
              <a:tabLst>
                <a:tab pos="538163" algn="l"/>
              </a:tabLst>
            </a:pPr>
            <a:r>
              <a:rPr lang="en-GB" sz="3200" dirty="0">
                <a:solidFill>
                  <a:schemeClr val="accent2"/>
                </a:solidFill>
                <a:cs typeface="Arial"/>
              </a:rPr>
              <a:t>► </a:t>
            </a:r>
            <a:r>
              <a:rPr lang="en-GB" sz="3200" dirty="0">
                <a:solidFill>
                  <a:schemeClr val="tx1"/>
                </a:solidFill>
                <a:cs typeface="Arial"/>
              </a:rPr>
              <a:t>Explore the</a:t>
            </a:r>
            <a:r>
              <a:rPr lang="en-GB" sz="3200" dirty="0">
                <a:solidFill>
                  <a:schemeClr val="tx2"/>
                </a:solidFill>
                <a:cs typeface="Arial"/>
              </a:rPr>
              <a:t> ‘tricky’ part of the word;</a:t>
            </a:r>
            <a:br>
              <a:rPr lang="en-GB" sz="3200" dirty="0">
                <a:solidFill>
                  <a:schemeClr val="tx2"/>
                </a:solidFill>
                <a:cs typeface="Arial"/>
              </a:rPr>
            </a:br>
            <a:r>
              <a:rPr lang="en-GB" sz="3200" dirty="0">
                <a:solidFill>
                  <a:schemeClr val="tx2"/>
                </a:solidFill>
                <a:cs typeface="Arial"/>
              </a:rPr>
              <a:t>	y</a:t>
            </a:r>
            <a:r>
              <a:rPr lang="en-GB" sz="3200" u="sng" dirty="0">
                <a:solidFill>
                  <a:schemeClr val="tx2"/>
                </a:solidFill>
                <a:cs typeface="Arial"/>
              </a:rPr>
              <a:t>ou</a:t>
            </a:r>
            <a:r>
              <a:rPr lang="en-GB" sz="3200" dirty="0">
                <a:solidFill>
                  <a:schemeClr val="tx2"/>
                </a:solidFill>
                <a:cs typeface="Arial"/>
              </a:rPr>
              <a:t> (</a:t>
            </a:r>
            <a:r>
              <a:rPr lang="en-GB" sz="3200" dirty="0" err="1">
                <a:solidFill>
                  <a:schemeClr val="tx2"/>
                </a:solidFill>
                <a:cs typeface="Arial"/>
              </a:rPr>
              <a:t>yoo</a:t>
            </a:r>
            <a:r>
              <a:rPr lang="en-GB" sz="3200" dirty="0">
                <a:solidFill>
                  <a:schemeClr val="tx2"/>
                </a:solidFill>
                <a:cs typeface="Arial"/>
              </a:rPr>
              <a:t>), s</a:t>
            </a:r>
            <a:r>
              <a:rPr lang="en-GB" sz="3200" u="sng" dirty="0">
                <a:solidFill>
                  <a:schemeClr val="tx2"/>
                </a:solidFill>
                <a:cs typeface="Arial"/>
              </a:rPr>
              <a:t>ai</a:t>
            </a:r>
            <a:r>
              <a:rPr lang="en-GB" sz="3200" dirty="0">
                <a:solidFill>
                  <a:schemeClr val="tx2"/>
                </a:solidFill>
                <a:cs typeface="Arial"/>
              </a:rPr>
              <a:t>d (</a:t>
            </a:r>
            <a:r>
              <a:rPr lang="en-GB" sz="3200" dirty="0" err="1">
                <a:solidFill>
                  <a:schemeClr val="tx2"/>
                </a:solidFill>
                <a:cs typeface="Arial"/>
              </a:rPr>
              <a:t>sed</a:t>
            </a:r>
            <a:r>
              <a:rPr lang="en-GB" sz="3200" dirty="0">
                <a:solidFill>
                  <a:schemeClr val="tx2"/>
                </a:solidFill>
                <a:cs typeface="Arial"/>
              </a:rPr>
              <a:t>)</a:t>
            </a:r>
          </a:p>
          <a:p>
            <a:pPr marL="0" indent="0">
              <a:buNone/>
            </a:pPr>
            <a:endParaRPr lang="en-GB" sz="3200" dirty="0">
              <a:solidFill>
                <a:schemeClr val="accent2"/>
              </a:solidFill>
              <a:cs typeface="Arial"/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accent2"/>
                </a:solidFill>
                <a:cs typeface="Arial"/>
              </a:rPr>
              <a:t>► </a:t>
            </a:r>
            <a:r>
              <a:rPr lang="en-GB" sz="3200" dirty="0">
                <a:solidFill>
                  <a:schemeClr val="tx2"/>
                </a:solidFill>
                <a:cs typeface="Arial"/>
              </a:rPr>
              <a:t>Taught through year and in each year group</a:t>
            </a:r>
            <a:endParaRPr lang="en-GB" sz="32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668B2E3-B974-BA62-9B07-51FB96161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616" y="277208"/>
            <a:ext cx="6068906" cy="853440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FF0000"/>
                </a:solidFill>
              </a:rPr>
              <a:t>Red Words</a:t>
            </a:r>
          </a:p>
        </p:txBody>
      </p:sp>
    </p:spTree>
    <p:extLst>
      <p:ext uri="{BB962C8B-B14F-4D97-AF65-F5344CB8AC3E}">
        <p14:creationId xmlns:p14="http://schemas.microsoft.com/office/powerpoint/2010/main" val="33669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1847"/>
    </mc:Choice>
    <mc:Fallback xmlns="">
      <p:transition spd="slow" advClick="0" advTm="4184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A00321-46FD-6C37-0B75-6012C6099DF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2450" y="769775"/>
            <a:ext cx="3587420" cy="54606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0C68B0-0142-28DA-D2F4-5D0B07FCCC7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63980" y="627312"/>
            <a:ext cx="3664040" cy="5603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895374-2AFF-DF81-8F0C-53B3A05CE8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2130" y="627312"/>
            <a:ext cx="3888965" cy="560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14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81"/>
    </mc:Choice>
    <mc:Fallback xmlns="">
      <p:transition spd="slow" advClick="0" advTm="1608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ext, businesscard&#10;&#10;Description automatically generated">
            <a:extLst>
              <a:ext uri="{FF2B5EF4-FFF2-40B4-BE49-F238E27FC236}">
                <a16:creationId xmlns:a16="http://schemas.microsoft.com/office/drawing/2014/main" id="{D82E7BAE-F705-416A-9559-1DBBD1927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48" y="1952681"/>
            <a:ext cx="3936851" cy="2952638"/>
          </a:xfrm>
        </p:spPr>
      </p:pic>
      <p:pic>
        <p:nvPicPr>
          <p:cNvPr id="10" name="Picture 9" descr="Text, letter, whiteboard&#10;&#10;Description automatically generated">
            <a:extLst>
              <a:ext uri="{FF2B5EF4-FFF2-40B4-BE49-F238E27FC236}">
                <a16:creationId xmlns:a16="http://schemas.microsoft.com/office/drawing/2014/main" id="{590CF6D2-4685-47C3-B86A-92224854BF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921" y="1792082"/>
            <a:ext cx="7630090" cy="327383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AF2563D-05BE-9716-B0F9-552F0D5BE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616" y="277208"/>
            <a:ext cx="6068906" cy="853440"/>
          </a:xfrm>
        </p:spPr>
        <p:txBody>
          <a:bodyPr>
            <a:normAutofit/>
          </a:bodyPr>
          <a:lstStyle/>
          <a:p>
            <a:r>
              <a:rPr lang="en-GB" sz="4400" dirty="0"/>
              <a:t>Reading Books</a:t>
            </a:r>
          </a:p>
        </p:txBody>
      </p:sp>
    </p:spTree>
    <p:extLst>
      <p:ext uri="{BB962C8B-B14F-4D97-AF65-F5344CB8AC3E}">
        <p14:creationId xmlns:p14="http://schemas.microsoft.com/office/powerpoint/2010/main" val="147812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947"/>
    </mc:Choice>
    <mc:Fallback xmlns="">
      <p:transition spd="slow" advClick="0" advTm="4094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Diagram&#10;&#10;Description automatically generated with low confidence">
            <a:extLst>
              <a:ext uri="{FF2B5EF4-FFF2-40B4-BE49-F238E27FC236}">
                <a16:creationId xmlns:a16="http://schemas.microsoft.com/office/drawing/2014/main" id="{25555F9E-C026-4044-B807-762387129D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44874" y="1140657"/>
            <a:ext cx="6102250" cy="457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20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9717"/>
    </mc:Choice>
    <mc:Fallback xmlns="">
      <p:transition spd="slow" advClick="0" advTm="3971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Text, calendar&#10;&#10;Description automatically generated">
            <a:extLst>
              <a:ext uri="{FF2B5EF4-FFF2-40B4-BE49-F238E27FC236}">
                <a16:creationId xmlns:a16="http://schemas.microsoft.com/office/drawing/2014/main" id="{F3E3D4D2-DD90-49C1-AC62-71D69A733A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700" y="822525"/>
            <a:ext cx="6950599" cy="521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44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329"/>
    </mc:Choice>
    <mc:Fallback xmlns="">
      <p:transition spd="slow" advClick="0" advTm="3032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BAB9E-1124-575F-C066-BAF345B591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014" y="4657061"/>
            <a:ext cx="8596668" cy="1923731"/>
          </a:xfrm>
        </p:spPr>
        <p:txBody>
          <a:bodyPr>
            <a:normAutofit/>
          </a:bodyPr>
          <a:lstStyle/>
          <a:p>
            <a:r>
              <a:rPr lang="en-GB" sz="3200" dirty="0"/>
              <a:t>RWI book</a:t>
            </a:r>
          </a:p>
          <a:p>
            <a:r>
              <a:rPr lang="en-GB" sz="3200" dirty="0"/>
              <a:t>Book band book</a:t>
            </a:r>
          </a:p>
          <a:p>
            <a:r>
              <a:rPr lang="en-GB" sz="3200" dirty="0"/>
              <a:t>Free choice from library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E860EE9-3E44-3B75-6ADC-2A70EA870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616" y="277208"/>
            <a:ext cx="6068906" cy="853440"/>
          </a:xfrm>
        </p:spPr>
        <p:txBody>
          <a:bodyPr>
            <a:normAutofit/>
          </a:bodyPr>
          <a:lstStyle/>
          <a:p>
            <a:r>
              <a:rPr lang="en-GB" sz="4400" dirty="0"/>
              <a:t>Reading Books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839E088-0EEF-3F03-5F88-BD584B243434}"/>
              </a:ext>
            </a:extLst>
          </p:cNvPr>
          <p:cNvGrpSpPr/>
          <p:nvPr/>
        </p:nvGrpSpPr>
        <p:grpSpPr>
          <a:xfrm>
            <a:off x="1842041" y="1288627"/>
            <a:ext cx="8507917" cy="3210454"/>
            <a:chOff x="1747828" y="1271000"/>
            <a:chExt cx="8507917" cy="3210454"/>
          </a:xfrm>
        </p:grpSpPr>
        <p:pic>
          <p:nvPicPr>
            <p:cNvPr id="4" name="Picture 3" descr="A picture containing text, businesscard&#10;&#10;Description automatically generated">
              <a:extLst>
                <a:ext uri="{FF2B5EF4-FFF2-40B4-BE49-F238E27FC236}">
                  <a16:creationId xmlns:a16="http://schemas.microsoft.com/office/drawing/2014/main" id="{0373905C-AB01-CB85-D887-555A21728C8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15" r="9122"/>
            <a:stretch/>
          </p:blipFill>
          <p:spPr>
            <a:xfrm>
              <a:off x="1747828" y="1271000"/>
              <a:ext cx="3609524" cy="3175044"/>
            </a:xfrm>
            <a:prstGeom prst="rect">
              <a:avLst/>
            </a:prstGeom>
          </p:spPr>
        </p:pic>
        <p:pic>
          <p:nvPicPr>
            <p:cNvPr id="7" name="Picture 6" descr="A picture containing text, businesscard&#10;&#10;Description automatically generated">
              <a:extLst>
                <a:ext uri="{FF2B5EF4-FFF2-40B4-BE49-F238E27FC236}">
                  <a16:creationId xmlns:a16="http://schemas.microsoft.com/office/drawing/2014/main" id="{C2DC9C45-2F41-604E-71B2-CB0557BF39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544"/>
            <a:stretch/>
          </p:blipFill>
          <p:spPr>
            <a:xfrm>
              <a:off x="6341522" y="1306254"/>
              <a:ext cx="3914223" cy="3175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358333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494" y="1419341"/>
            <a:ext cx="9127066" cy="2680562"/>
          </a:xfrm>
        </p:spPr>
        <p:txBody>
          <a:bodyPr>
            <a:normAutofit fontScale="90000"/>
          </a:bodyPr>
          <a:lstStyle/>
          <a:p>
            <a:r>
              <a:rPr lang="en-GB" sz="2200" dirty="0">
                <a:solidFill>
                  <a:schemeClr val="tx1"/>
                </a:solidFill>
              </a:rPr>
              <a:t>* Read to your child (variety!)</a:t>
            </a:r>
            <a:br>
              <a:rPr lang="en-GB" sz="2200" dirty="0">
                <a:solidFill>
                  <a:schemeClr val="tx1"/>
                </a:solidFill>
              </a:rPr>
            </a:br>
            <a:r>
              <a:rPr lang="en-GB" sz="2200" dirty="0">
                <a:solidFill>
                  <a:schemeClr val="tx1"/>
                </a:solidFill>
              </a:rPr>
              <a:t>* Listen to them read</a:t>
            </a:r>
            <a:br>
              <a:rPr lang="en-GB" sz="2200" dirty="0">
                <a:solidFill>
                  <a:schemeClr val="tx1"/>
                </a:solidFill>
              </a:rPr>
            </a:br>
            <a:r>
              <a:rPr lang="en-GB" sz="2200" dirty="0">
                <a:solidFill>
                  <a:schemeClr val="tx1"/>
                </a:solidFill>
              </a:rPr>
              <a:t>* Practise any sounds or spelling patterns that your child is finding difficult</a:t>
            </a:r>
            <a:br>
              <a:rPr lang="en-GB" sz="2200" dirty="0">
                <a:solidFill>
                  <a:schemeClr val="tx1"/>
                </a:solidFill>
              </a:rPr>
            </a:br>
            <a:r>
              <a:rPr lang="en-GB" sz="2200" dirty="0">
                <a:solidFill>
                  <a:schemeClr val="tx1"/>
                </a:solidFill>
              </a:rPr>
              <a:t>* Practise reading red words</a:t>
            </a:r>
            <a:br>
              <a:rPr lang="en-GB" sz="2200" dirty="0">
                <a:solidFill>
                  <a:schemeClr val="tx1"/>
                </a:solidFill>
              </a:rPr>
            </a:br>
            <a:r>
              <a:rPr lang="en-GB" sz="2200" dirty="0">
                <a:solidFill>
                  <a:schemeClr val="tx1"/>
                </a:solidFill>
              </a:rPr>
              <a:t>* Be ready practise them often!</a:t>
            </a:r>
            <a:br>
              <a:rPr lang="en-GB" sz="2200" dirty="0">
                <a:solidFill>
                  <a:schemeClr val="tx1"/>
                </a:solidFill>
              </a:rPr>
            </a:br>
            <a:r>
              <a:rPr lang="en-GB" sz="2200" dirty="0">
                <a:solidFill>
                  <a:schemeClr val="tx1"/>
                </a:solidFill>
              </a:rPr>
              <a:t>* Ask for help if you are unsure </a:t>
            </a:r>
            <a:br>
              <a:rPr lang="en-GB" sz="2200" dirty="0">
                <a:solidFill>
                  <a:schemeClr val="tx1"/>
                </a:solidFill>
              </a:rPr>
            </a:br>
            <a:r>
              <a:rPr lang="en-GB" sz="2200" dirty="0">
                <a:solidFill>
                  <a:schemeClr val="tx1"/>
                </a:solidFill>
              </a:rPr>
              <a:t>* Talk about books</a:t>
            </a:r>
            <a:br>
              <a:rPr lang="en-GB" sz="2200" dirty="0">
                <a:solidFill>
                  <a:schemeClr val="tx1"/>
                </a:solidFill>
              </a:rPr>
            </a:br>
            <a:r>
              <a:rPr lang="en-GB" sz="2200" dirty="0">
                <a:solidFill>
                  <a:schemeClr val="tx1"/>
                </a:solidFill>
              </a:rPr>
              <a:t>* Try reading alien words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flipV="1">
            <a:off x="493037" y="5520069"/>
            <a:ext cx="8596668" cy="44450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EB2F525-BE01-2EC4-734D-0D093B106849}"/>
              </a:ext>
            </a:extLst>
          </p:cNvPr>
          <p:cNvGrpSpPr/>
          <p:nvPr/>
        </p:nvGrpSpPr>
        <p:grpSpPr>
          <a:xfrm>
            <a:off x="1923634" y="4405630"/>
            <a:ext cx="8344732" cy="2228878"/>
            <a:chOff x="1672319" y="4388596"/>
            <a:chExt cx="8344732" cy="2228878"/>
          </a:xfrm>
        </p:grpSpPr>
        <p:pic>
          <p:nvPicPr>
            <p:cNvPr id="10245" name="Picture 5" descr="C:\Users\louise morrissy\AppData\Local\Microsoft\Windows\INetCache\IE\4S3V2DCR\kids-1550017_960_720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0971" y="4422789"/>
              <a:ext cx="2926080" cy="21945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47" name="Picture 7" descr="Making Touch Books for Blind Children - Parenting Special Needs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2319" y="4388596"/>
              <a:ext cx="2960406" cy="22288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Title 1">
            <a:extLst>
              <a:ext uri="{FF2B5EF4-FFF2-40B4-BE49-F238E27FC236}">
                <a16:creationId xmlns:a16="http://schemas.microsoft.com/office/drawing/2014/main" id="{45625D9A-B7F7-12A8-E2D1-684120C22447}"/>
              </a:ext>
            </a:extLst>
          </p:cNvPr>
          <p:cNvSpPr txBox="1">
            <a:spLocks/>
          </p:cNvSpPr>
          <p:nvPr/>
        </p:nvSpPr>
        <p:spPr>
          <a:xfrm>
            <a:off x="272616" y="277208"/>
            <a:ext cx="7001944" cy="853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dirty="0"/>
              <a:t>What can I do to help child?</a:t>
            </a:r>
          </a:p>
        </p:txBody>
      </p:sp>
    </p:spTree>
    <p:extLst>
      <p:ext uri="{BB962C8B-B14F-4D97-AF65-F5344CB8AC3E}">
        <p14:creationId xmlns:p14="http://schemas.microsoft.com/office/powerpoint/2010/main" val="106543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274"/>
    </mc:Choice>
    <mc:Fallback xmlns="">
      <p:transition spd="slow" advClick="0" advTm="2427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9EA84A7-483D-AC39-2512-6393759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8026" y="1452880"/>
            <a:ext cx="6068906" cy="1127760"/>
          </a:xfrm>
        </p:spPr>
        <p:txBody>
          <a:bodyPr>
            <a:normAutofit/>
          </a:bodyPr>
          <a:lstStyle/>
          <a:p>
            <a:pPr algn="ctr"/>
            <a:r>
              <a:rPr lang="en-GB" sz="6600" dirty="0"/>
              <a:t>Questions?</a:t>
            </a:r>
          </a:p>
        </p:txBody>
      </p:sp>
      <p:pic>
        <p:nvPicPr>
          <p:cNvPr id="2050" name="Picture 2" descr="RWI - Read Write Inc. | - William Reynolds">
            <a:extLst>
              <a:ext uri="{FF2B5EF4-FFF2-40B4-BE49-F238E27FC236}">
                <a16:creationId xmlns:a16="http://schemas.microsoft.com/office/drawing/2014/main" id="{DE7728D2-1D61-118A-B856-DFD15EAF1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736" y="3660140"/>
            <a:ext cx="7309485" cy="2271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79071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1725</TotalTime>
  <Words>247</Words>
  <Application>Microsoft Office PowerPoint</Application>
  <PresentationFormat>Widescreen</PresentationFormat>
  <Paragraphs>66</Paragraphs>
  <Slides>18</Slides>
  <Notes>18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Bookman Old Style</vt:lpstr>
      <vt:lpstr>Calibri</vt:lpstr>
      <vt:lpstr>Trebuchet MS</vt:lpstr>
      <vt:lpstr>Wingdings 3</vt:lpstr>
      <vt:lpstr>Facet</vt:lpstr>
      <vt:lpstr>Read Write Inc Phonics</vt:lpstr>
      <vt:lpstr>PowerPoint Presentation</vt:lpstr>
      <vt:lpstr>Pure sounds</vt:lpstr>
      <vt:lpstr>RWI Phonics programme</vt:lpstr>
      <vt:lpstr>PowerPoint Presentation</vt:lpstr>
      <vt:lpstr>PowerPoint Presentation</vt:lpstr>
      <vt:lpstr>Typical Phonics session</vt:lpstr>
      <vt:lpstr>Typical Phonics session</vt:lpstr>
      <vt:lpstr>Alien Words</vt:lpstr>
      <vt:lpstr>Spelling and Writing</vt:lpstr>
      <vt:lpstr>Red Words</vt:lpstr>
      <vt:lpstr>PowerPoint Presentation</vt:lpstr>
      <vt:lpstr>Reading Books</vt:lpstr>
      <vt:lpstr>PowerPoint Presentation</vt:lpstr>
      <vt:lpstr>PowerPoint Presentation</vt:lpstr>
      <vt:lpstr>Reading Books</vt:lpstr>
      <vt:lpstr>* Read to your child (variety!) * Listen to them read * Practise any sounds or spelling patterns that your child is finding difficult * Practise reading red words * Be ready practise them often! * Ask for help if you are unsure  * Talk about books * Try reading alien words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September 2019 Induction Welcome Evening</dc:title>
  <dc:creator>Stephen Corcoran</dc:creator>
  <cp:lastModifiedBy>Charlotte Larkin</cp:lastModifiedBy>
  <cp:revision>373</cp:revision>
  <cp:lastPrinted>2022-09-21T15:17:06Z</cp:lastPrinted>
  <dcterms:created xsi:type="dcterms:W3CDTF">2019-04-29T08:41:51Z</dcterms:created>
  <dcterms:modified xsi:type="dcterms:W3CDTF">2022-09-21T19:08:49Z</dcterms:modified>
</cp:coreProperties>
</file>