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6" r:id="rId2"/>
    <p:sldId id="257" r:id="rId3"/>
    <p:sldId id="258" r:id="rId4"/>
    <p:sldId id="287" r:id="rId5"/>
    <p:sldId id="259" r:id="rId6"/>
    <p:sldId id="262" r:id="rId7"/>
    <p:sldId id="263" r:id="rId8"/>
    <p:sldId id="264" r:id="rId9"/>
    <p:sldId id="266" r:id="rId10"/>
    <p:sldId id="265" r:id="rId11"/>
    <p:sldId id="261" r:id="rId12"/>
    <p:sldId id="267" r:id="rId13"/>
    <p:sldId id="279" r:id="rId14"/>
    <p:sldId id="268" r:id="rId15"/>
    <p:sldId id="280" r:id="rId16"/>
    <p:sldId id="284" r:id="rId17"/>
    <p:sldId id="285" r:id="rId18"/>
    <p:sldId id="269" r:id="rId19"/>
    <p:sldId id="281" r:id="rId20"/>
    <p:sldId id="270" r:id="rId21"/>
    <p:sldId id="282" r:id="rId22"/>
    <p:sldId id="271" r:id="rId23"/>
    <p:sldId id="274" r:id="rId24"/>
    <p:sldId id="272" r:id="rId25"/>
    <p:sldId id="275" r:id="rId26"/>
    <p:sldId id="276" r:id="rId27"/>
    <p:sldId id="277" r:id="rId28"/>
    <p:sldId id="278" r:id="rId29"/>
    <p:sldId id="273"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9" autoAdjust="0"/>
    <p:restoredTop sz="94660"/>
  </p:normalViewPr>
  <p:slideViewPr>
    <p:cSldViewPr>
      <p:cViewPr varScale="1">
        <p:scale>
          <a:sx n="81" d="100"/>
          <a:sy n="81" d="100"/>
        </p:scale>
        <p:origin x="-2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2F1DFED-52FD-4653-A54A-6D46C6632AE1}" type="datetimeFigureOut">
              <a:rPr lang="en-GB" smtClean="0"/>
              <a:t>21/11/2019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619322E-F470-40E9-90C0-867144738219}" type="slidenum">
              <a:rPr lang="en-GB" smtClean="0"/>
              <a:t>‹#›</a:t>
            </a:fld>
            <a:endParaRPr lang="en-GB"/>
          </a:p>
        </p:txBody>
      </p:sp>
    </p:spTree>
    <p:extLst>
      <p:ext uri="{BB962C8B-B14F-4D97-AF65-F5344CB8AC3E}">
        <p14:creationId xmlns:p14="http://schemas.microsoft.com/office/powerpoint/2010/main" val="1942777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EBE57E1-3B4A-49DC-AE45-D3D46A5F013B}" type="datetimeFigureOut">
              <a:rPr lang="en-GB" smtClean="0"/>
              <a:t>21/11/2019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F5BB6CE-F83D-4B0F-9A0F-26A47A897321}" type="slidenum">
              <a:rPr lang="en-GB" smtClean="0"/>
              <a:t>‹#›</a:t>
            </a:fld>
            <a:endParaRPr lang="en-GB"/>
          </a:p>
        </p:txBody>
      </p:sp>
    </p:spTree>
    <p:extLst>
      <p:ext uri="{BB962C8B-B14F-4D97-AF65-F5344CB8AC3E}">
        <p14:creationId xmlns:p14="http://schemas.microsoft.com/office/powerpoint/2010/main" val="388453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5BB6CE-F83D-4B0F-9A0F-26A47A897321}" type="slidenum">
              <a:rPr lang="en-GB" smtClean="0"/>
              <a:t>1</a:t>
            </a:fld>
            <a:endParaRPr lang="en-GB"/>
          </a:p>
        </p:txBody>
      </p:sp>
    </p:spTree>
    <p:extLst>
      <p:ext uri="{BB962C8B-B14F-4D97-AF65-F5344CB8AC3E}">
        <p14:creationId xmlns:p14="http://schemas.microsoft.com/office/powerpoint/2010/main" val="762852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B4DDD7-8B6D-4483-9382-B9E13ED9D45F}" type="slidenum">
              <a:rPr lang="en-GB" smtClean="0"/>
              <a:t>27</a:t>
            </a:fld>
            <a:endParaRPr lang="en-GB"/>
          </a:p>
        </p:txBody>
      </p:sp>
    </p:spTree>
    <p:extLst>
      <p:ext uri="{BB962C8B-B14F-4D97-AF65-F5344CB8AC3E}">
        <p14:creationId xmlns:p14="http://schemas.microsoft.com/office/powerpoint/2010/main" val="3755641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B4DDD7-8B6D-4483-9382-B9E13ED9D45F}" type="slidenum">
              <a:rPr lang="en-GB" smtClean="0"/>
              <a:t>28</a:t>
            </a:fld>
            <a:endParaRPr lang="en-GB"/>
          </a:p>
        </p:txBody>
      </p:sp>
    </p:spTree>
    <p:extLst>
      <p:ext uri="{BB962C8B-B14F-4D97-AF65-F5344CB8AC3E}">
        <p14:creationId xmlns:p14="http://schemas.microsoft.com/office/powerpoint/2010/main" val="3479993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6AA3E2-BB2E-47A5-9AFD-DEBE727FE483}" type="datetimeFigureOut">
              <a:rPr lang="en-GB" smtClean="0"/>
              <a:t>21/11/2019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1992051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6AA3E2-BB2E-47A5-9AFD-DEBE727FE483}" type="datetimeFigureOut">
              <a:rPr lang="en-GB" smtClean="0"/>
              <a:t>21/11/2019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95451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6AA3E2-BB2E-47A5-9AFD-DEBE727FE483}" type="datetimeFigureOut">
              <a:rPr lang="en-GB" smtClean="0"/>
              <a:t>21/11/2019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1223080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6AA3E2-BB2E-47A5-9AFD-DEBE727FE483}" type="datetimeFigureOut">
              <a:rPr lang="en-GB" smtClean="0"/>
              <a:t>21/11/2019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1101168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6AA3E2-BB2E-47A5-9AFD-DEBE727FE483}" type="datetimeFigureOut">
              <a:rPr lang="en-GB" smtClean="0"/>
              <a:t>21/11/2019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921093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6AA3E2-BB2E-47A5-9AFD-DEBE727FE483}" type="datetimeFigureOut">
              <a:rPr lang="en-GB" smtClean="0"/>
              <a:t>21/11/2019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480460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AA3E2-BB2E-47A5-9AFD-DEBE727FE483}" type="datetimeFigureOut">
              <a:rPr lang="en-GB" smtClean="0"/>
              <a:t>21/11/2019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110586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6AA3E2-BB2E-47A5-9AFD-DEBE727FE483}" type="datetimeFigureOut">
              <a:rPr lang="en-GB" smtClean="0"/>
              <a:t>21/11/2019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484354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6AA3E2-BB2E-47A5-9AFD-DEBE727FE483}" type="datetimeFigureOut">
              <a:rPr lang="en-GB" smtClean="0"/>
              <a:t>21/11/2019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336156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6AA3E2-BB2E-47A5-9AFD-DEBE727FE483}" type="datetimeFigureOut">
              <a:rPr lang="en-GB" smtClean="0"/>
              <a:t>21/11/2019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06433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6AA3E2-BB2E-47A5-9AFD-DEBE727FE483}" type="datetimeFigureOut">
              <a:rPr lang="en-GB" smtClean="0"/>
              <a:t>21/11/2019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F9531-173C-4598-ACD5-91D24734B709}" type="slidenum">
              <a:rPr lang="en-GB" smtClean="0"/>
              <a:t>‹#›</a:t>
            </a:fld>
            <a:endParaRPr lang="en-GB"/>
          </a:p>
        </p:txBody>
      </p:sp>
    </p:spTree>
    <p:extLst>
      <p:ext uri="{BB962C8B-B14F-4D97-AF65-F5344CB8AC3E}">
        <p14:creationId xmlns:p14="http://schemas.microsoft.com/office/powerpoint/2010/main" val="2592096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6AA3E2-BB2E-47A5-9AFD-DEBE727FE483}" type="datetimeFigureOut">
              <a:rPr lang="en-GB" smtClean="0"/>
              <a:t>21/11/2019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7F9531-173C-4598-ACD5-91D24734B709}" type="slidenum">
              <a:rPr lang="en-GB" smtClean="0"/>
              <a:t>‹#›</a:t>
            </a:fld>
            <a:endParaRPr lang="en-GB"/>
          </a:p>
        </p:txBody>
      </p:sp>
    </p:spTree>
    <p:extLst>
      <p:ext uri="{BB962C8B-B14F-4D97-AF65-F5344CB8AC3E}">
        <p14:creationId xmlns:p14="http://schemas.microsoft.com/office/powerpoint/2010/main" val="18389519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png"/><Relationship Id="rId18" Type="http://schemas.openxmlformats.org/officeDocument/2006/relationships/image" Target="../media/image59.png"/><Relationship Id="rId3" Type="http://schemas.openxmlformats.org/officeDocument/2006/relationships/image" Target="../media/image41.png"/><Relationship Id="rId7" Type="http://schemas.openxmlformats.org/officeDocument/2006/relationships/image" Target="../media/image48.png"/><Relationship Id="rId12" Type="http://schemas.openxmlformats.org/officeDocument/2006/relationships/image" Target="../media/image53.png"/><Relationship Id="rId17" Type="http://schemas.openxmlformats.org/officeDocument/2006/relationships/image" Target="../media/image58.png"/><Relationship Id="rId2" Type="http://schemas.openxmlformats.org/officeDocument/2006/relationships/notesSlide" Target="../notesSlides/notesSlide2.xml"/><Relationship Id="rId16" Type="http://schemas.openxmlformats.org/officeDocument/2006/relationships/image" Target="../media/image57.png"/><Relationship Id="rId1" Type="http://schemas.openxmlformats.org/officeDocument/2006/relationships/slideLayout" Target="../slideLayouts/slideLayout1.xml"/><Relationship Id="rId6" Type="http://schemas.openxmlformats.org/officeDocument/2006/relationships/image" Target="../media/image44.png"/><Relationship Id="rId11" Type="http://schemas.openxmlformats.org/officeDocument/2006/relationships/image" Target="../media/image52.png"/><Relationship Id="rId5" Type="http://schemas.openxmlformats.org/officeDocument/2006/relationships/image" Target="../media/image43.png"/><Relationship Id="rId15" Type="http://schemas.openxmlformats.org/officeDocument/2006/relationships/image" Target="../media/image56.png"/><Relationship Id="rId10" Type="http://schemas.openxmlformats.org/officeDocument/2006/relationships/image" Target="../media/image51.png"/><Relationship Id="rId4" Type="http://schemas.openxmlformats.org/officeDocument/2006/relationships/image" Target="../media/image42.png"/><Relationship Id="rId9" Type="http://schemas.openxmlformats.org/officeDocument/2006/relationships/image" Target="../media/image50.png"/><Relationship Id="rId14" Type="http://schemas.openxmlformats.org/officeDocument/2006/relationships/image" Target="../media/image55.png"/></Relationships>
</file>

<file path=ppt/slides/_rels/slide28.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18" Type="http://schemas.openxmlformats.org/officeDocument/2006/relationships/image" Target="../media/image71.png"/><Relationship Id="rId3" Type="http://schemas.openxmlformats.org/officeDocument/2006/relationships/image" Target="../media/image41.png"/><Relationship Id="rId21" Type="http://schemas.openxmlformats.org/officeDocument/2006/relationships/image" Target="../media/image74.png"/><Relationship Id="rId7" Type="http://schemas.openxmlformats.org/officeDocument/2006/relationships/image" Target="../media/image60.png"/><Relationship Id="rId12" Type="http://schemas.openxmlformats.org/officeDocument/2006/relationships/image" Target="../media/image65.png"/><Relationship Id="rId17" Type="http://schemas.openxmlformats.org/officeDocument/2006/relationships/image" Target="../media/image70.png"/><Relationship Id="rId25" Type="http://schemas.openxmlformats.org/officeDocument/2006/relationships/image" Target="../media/image78.png"/><Relationship Id="rId2" Type="http://schemas.openxmlformats.org/officeDocument/2006/relationships/notesSlide" Target="../notesSlides/notesSlide3.xml"/><Relationship Id="rId16" Type="http://schemas.openxmlformats.org/officeDocument/2006/relationships/image" Target="../media/image69.png"/><Relationship Id="rId20" Type="http://schemas.openxmlformats.org/officeDocument/2006/relationships/image" Target="../media/image73.png"/><Relationship Id="rId1" Type="http://schemas.openxmlformats.org/officeDocument/2006/relationships/slideLayout" Target="../slideLayouts/slideLayout1.xml"/><Relationship Id="rId6" Type="http://schemas.openxmlformats.org/officeDocument/2006/relationships/image" Target="../media/image44.png"/><Relationship Id="rId11" Type="http://schemas.openxmlformats.org/officeDocument/2006/relationships/image" Target="../media/image64.png"/><Relationship Id="rId24" Type="http://schemas.openxmlformats.org/officeDocument/2006/relationships/image" Target="../media/image77.png"/><Relationship Id="rId5" Type="http://schemas.openxmlformats.org/officeDocument/2006/relationships/image" Target="../media/image43.png"/><Relationship Id="rId15" Type="http://schemas.openxmlformats.org/officeDocument/2006/relationships/image" Target="../media/image68.png"/><Relationship Id="rId23" Type="http://schemas.openxmlformats.org/officeDocument/2006/relationships/image" Target="../media/image76.png"/><Relationship Id="rId10" Type="http://schemas.openxmlformats.org/officeDocument/2006/relationships/image" Target="../media/image63.png"/><Relationship Id="rId19" Type="http://schemas.openxmlformats.org/officeDocument/2006/relationships/image" Target="../media/image72.png"/><Relationship Id="rId4" Type="http://schemas.openxmlformats.org/officeDocument/2006/relationships/image" Target="../media/image42.png"/><Relationship Id="rId9" Type="http://schemas.openxmlformats.org/officeDocument/2006/relationships/image" Target="../media/image62.png"/><Relationship Id="rId14" Type="http://schemas.openxmlformats.org/officeDocument/2006/relationships/image" Target="../media/image67.png"/><Relationship Id="rId22" Type="http://schemas.openxmlformats.org/officeDocument/2006/relationships/image" Target="../media/image75.png"/></Relationships>
</file>

<file path=ppt/slides/_rels/slide2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27255" y="476672"/>
            <a:ext cx="7632848" cy="6340197"/>
          </a:xfrm>
          <a:prstGeom prst="rect">
            <a:avLst/>
          </a:prstGeom>
          <a:noFill/>
        </p:spPr>
        <p:txBody>
          <a:bodyPr wrap="square" rtlCol="0">
            <a:spAutoFit/>
          </a:bodyPr>
          <a:lstStyle/>
          <a:p>
            <a:pPr algn="ctr"/>
            <a:r>
              <a:rPr lang="en-GB" sz="5400" dirty="0" smtClean="0">
                <a:latin typeface="Times New Roman" panose="02020603050405020304" pitchFamily="18" charset="0"/>
                <a:cs typeface="Times New Roman" panose="02020603050405020304" pitchFamily="18" charset="0"/>
              </a:rPr>
              <a:t>Teaching Maths for Mastery at Shawfield Primary School</a:t>
            </a:r>
          </a:p>
          <a:p>
            <a:pPr algn="ctr"/>
            <a:endParaRPr lang="en-GB" sz="4400" dirty="0">
              <a:latin typeface="Times New Roman" panose="02020603050405020304" pitchFamily="18" charset="0"/>
              <a:cs typeface="Times New Roman" panose="02020603050405020304" pitchFamily="18" charset="0"/>
            </a:endParaRPr>
          </a:p>
          <a:p>
            <a:pPr algn="ctr"/>
            <a:endParaRPr lang="en-GB" sz="4000" dirty="0" smtClean="0">
              <a:latin typeface="Times New Roman" panose="02020603050405020304" pitchFamily="18" charset="0"/>
              <a:cs typeface="Times New Roman" panose="02020603050405020304" pitchFamily="18" charset="0"/>
            </a:endParaRPr>
          </a:p>
          <a:p>
            <a:pPr algn="ctr"/>
            <a:endParaRPr lang="en-GB" sz="4000" dirty="0">
              <a:latin typeface="Times New Roman" panose="02020603050405020304" pitchFamily="18" charset="0"/>
              <a:cs typeface="Times New Roman" panose="02020603050405020304" pitchFamily="18" charset="0"/>
            </a:endParaRPr>
          </a:p>
          <a:p>
            <a:pPr algn="ctr"/>
            <a:endParaRPr lang="en-GB" sz="4000" dirty="0" smtClean="0">
              <a:latin typeface="Times New Roman" panose="02020603050405020304" pitchFamily="18" charset="0"/>
              <a:cs typeface="Times New Roman" panose="02020603050405020304" pitchFamily="18" charset="0"/>
            </a:endParaRPr>
          </a:p>
          <a:p>
            <a:pPr algn="ctr"/>
            <a:endParaRPr lang="en-GB" sz="4000" dirty="0" smtClean="0">
              <a:latin typeface="Times New Roman" panose="02020603050405020304" pitchFamily="18" charset="0"/>
              <a:cs typeface="Times New Roman" panose="02020603050405020304" pitchFamily="18" charset="0"/>
            </a:endParaRPr>
          </a:p>
          <a:p>
            <a:pPr algn="ctr"/>
            <a:r>
              <a:rPr lang="en-GB" sz="4000" dirty="0" smtClean="0">
                <a:latin typeface="Times New Roman" panose="02020603050405020304" pitchFamily="18" charset="0"/>
                <a:cs typeface="Times New Roman" panose="02020603050405020304" pitchFamily="18" charset="0"/>
              </a:rPr>
              <a:t>Thursday 21</a:t>
            </a:r>
            <a:r>
              <a:rPr lang="en-GB" sz="4000" baseline="30000" dirty="0" smtClean="0">
                <a:latin typeface="Times New Roman" panose="02020603050405020304" pitchFamily="18" charset="0"/>
                <a:cs typeface="Times New Roman" panose="02020603050405020304" pitchFamily="18" charset="0"/>
              </a:rPr>
              <a:t>st</a:t>
            </a:r>
            <a:r>
              <a:rPr lang="en-GB" sz="4000" dirty="0" smtClean="0">
                <a:latin typeface="Times New Roman" panose="02020603050405020304" pitchFamily="18" charset="0"/>
                <a:cs typeface="Times New Roman" panose="02020603050405020304" pitchFamily="18" charset="0"/>
              </a:rPr>
              <a:t> November</a:t>
            </a:r>
            <a:endParaRPr lang="en-GB" sz="4000" dirty="0">
              <a:latin typeface="Times New Roman" panose="02020603050405020304" pitchFamily="18" charset="0"/>
              <a:cs typeface="Times New Roman" panose="02020603050405020304" pitchFamily="18" charset="0"/>
            </a:endParaRPr>
          </a:p>
        </p:txBody>
      </p:sp>
      <p:pic>
        <p:nvPicPr>
          <p:cNvPr id="204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9832" y="3284984"/>
            <a:ext cx="3386576" cy="2486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1041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imes New Roman" panose="02020603050405020304" pitchFamily="18" charset="0"/>
              </a:rPr>
              <a:t>Our evening</a:t>
            </a:r>
            <a:endParaRPr lang="en-GB" dirty="0">
              <a:latin typeface="Times New Roman" panose="02020603050405020304" pitchFamily="18"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2800" dirty="0" smtClean="0">
                <a:latin typeface="Times New Roman" panose="02020603050405020304" pitchFamily="18" charset="0"/>
                <a:cs typeface="Times New Roman" panose="02020603050405020304" pitchFamily="18" charset="0"/>
              </a:rPr>
              <a:t>What is teaching for mastery?</a:t>
            </a:r>
          </a:p>
          <a:p>
            <a:pPr marL="0" indent="0">
              <a:buNone/>
            </a:pPr>
            <a:endParaRPr lang="en-GB" sz="28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2800" dirty="0" smtClean="0">
                <a:latin typeface="Times New Roman" panose="02020603050405020304" pitchFamily="18" charset="0"/>
                <a:cs typeface="Times New Roman" panose="02020603050405020304" pitchFamily="18" charset="0"/>
              </a:rPr>
              <a:t>Teaching for mastery in your child’s class. An opportunity to look at workbooks and resources used in lessons.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42225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95536" y="260648"/>
            <a:ext cx="8229600" cy="1143000"/>
          </a:xfrm>
        </p:spPr>
        <p:txBody>
          <a:bodyPr>
            <a:normAutofit/>
          </a:bodyPr>
          <a:lstStyle/>
          <a:p>
            <a:r>
              <a:rPr lang="en-GB" sz="3200" b="1" dirty="0" smtClean="0">
                <a:latin typeface="Times New Roman" panose="02020603050405020304" pitchFamily="18" charset="0"/>
                <a:cs typeface="Times New Roman" panose="02020603050405020304" pitchFamily="18" charset="0"/>
              </a:rPr>
              <a:t>Maths at Shawfield Primary School</a:t>
            </a:r>
            <a:endParaRPr lang="en-GB" sz="32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611560" y="1052736"/>
            <a:ext cx="8064896" cy="5632311"/>
          </a:xfrm>
          <a:prstGeom prst="rect">
            <a:avLst/>
          </a:prstGeom>
          <a:noFill/>
        </p:spPr>
        <p:txBody>
          <a:bodyPr wrap="square" rtlCol="0">
            <a:spAutoFit/>
          </a:bodyPr>
          <a:lstStyle/>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In previous years , we have used a range of schemes including Big Maths.</a:t>
            </a:r>
          </a:p>
          <a:p>
            <a:endParaRPr lang="en-GB" sz="24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From September 2019, all teachers have been using a mastery approach. The school have invested in the Maths No Problem Scheme and all children from Year 1-Year 5 have a workbook that they have started using in lessons. Reception and Year 6 will follow the White Rose scheme.</a:t>
            </a:r>
          </a:p>
          <a:p>
            <a:pPr marL="285750" indent="-285750">
              <a:buFont typeface="Wingdings" panose="05000000000000000000" pitchFamily="2" charset="2"/>
              <a:buChar char="Ø"/>
            </a:pPr>
            <a:endParaRPr lang="en-GB" sz="24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Shawfield are part of a TRG (Teacher Research Group). Two members of staff meet with other schools in the local area to discuss ways of improving teaching for mastery. A mastery specialist will visit our school once a term to monitor our progress and guide us as a school on how we can improve further.</a:t>
            </a:r>
            <a:endParaRPr lang="en-GB" sz="2400" dirty="0">
              <a:latin typeface="Times New Roman" panose="02020603050405020304" pitchFamily="18" charset="0"/>
              <a:cs typeface="Times New Roman" panose="02020603050405020304" pitchFamily="18" charset="0"/>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179" y="121767"/>
            <a:ext cx="944761" cy="930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21143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19" y="209510"/>
            <a:ext cx="2607582"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title"/>
          </p:nvPr>
        </p:nvSpPr>
        <p:spPr>
          <a:xfrm>
            <a:off x="251520" y="764704"/>
            <a:ext cx="8229600" cy="1143000"/>
          </a:xfrm>
        </p:spPr>
        <p:txBody>
          <a:bodyPr>
            <a:normAutofit/>
          </a:bodyPr>
          <a:lstStyle/>
          <a:p>
            <a:pPr algn="l"/>
            <a:r>
              <a:rPr lang="en-GB" sz="3200" b="1" dirty="0" smtClean="0">
                <a:latin typeface="Times New Roman" panose="02020603050405020304" pitchFamily="18" charset="0"/>
                <a:cs typeface="Times New Roman" panose="02020603050405020304" pitchFamily="18" charset="0"/>
              </a:rPr>
              <a:t>What is Maths Mastery?</a:t>
            </a:r>
            <a:endParaRPr lang="en-GB" sz="32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254550" y="1606217"/>
            <a:ext cx="8064896" cy="452431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Approach to maths teaching that has originated from Asian nations such as Singapore.</a:t>
            </a:r>
          </a:p>
          <a:p>
            <a:pPr marL="285750" indent="-285750">
              <a:buFont typeface="Wingdings" panose="05000000000000000000" pitchFamily="2" charset="2"/>
              <a:buChar char="Ø"/>
            </a:pPr>
            <a:endParaRPr lang="en-GB"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It is designed to help children develop a </a:t>
            </a:r>
            <a:r>
              <a:rPr lang="en-GB" sz="2400" dirty="0" smtClean="0">
                <a:solidFill>
                  <a:srgbClr val="FF0000"/>
                </a:solidFill>
                <a:latin typeface="Times New Roman" panose="02020603050405020304" pitchFamily="18" charset="0"/>
                <a:cs typeface="Times New Roman" panose="02020603050405020304" pitchFamily="18" charset="0"/>
              </a:rPr>
              <a:t>deep</a:t>
            </a:r>
            <a:r>
              <a:rPr lang="en-GB" sz="2400" dirty="0" smtClean="0">
                <a:latin typeface="Times New Roman" panose="02020603050405020304" pitchFamily="18" charset="0"/>
                <a:cs typeface="Times New Roman" panose="02020603050405020304" pitchFamily="18" charset="0"/>
              </a:rPr>
              <a:t>, </a:t>
            </a:r>
            <a:r>
              <a:rPr lang="en-GB" sz="2400" dirty="0" smtClean="0">
                <a:solidFill>
                  <a:srgbClr val="FF0000"/>
                </a:solidFill>
                <a:latin typeface="Times New Roman" panose="02020603050405020304" pitchFamily="18" charset="0"/>
                <a:cs typeface="Times New Roman" panose="02020603050405020304" pitchFamily="18" charset="0"/>
              </a:rPr>
              <a:t>long-term</a:t>
            </a:r>
            <a:r>
              <a:rPr lang="en-GB" sz="2400" dirty="0" smtClean="0">
                <a:latin typeface="Times New Roman" panose="02020603050405020304" pitchFamily="18" charset="0"/>
                <a:cs typeface="Times New Roman" panose="02020603050405020304" pitchFamily="18" charset="0"/>
              </a:rPr>
              <a:t> and </a:t>
            </a:r>
            <a:r>
              <a:rPr lang="en-GB" sz="2400" dirty="0" smtClean="0">
                <a:solidFill>
                  <a:srgbClr val="FF0000"/>
                </a:solidFill>
                <a:latin typeface="Times New Roman" panose="02020603050405020304" pitchFamily="18" charset="0"/>
                <a:cs typeface="Times New Roman" panose="02020603050405020304" pitchFamily="18" charset="0"/>
              </a:rPr>
              <a:t>adaptable</a:t>
            </a:r>
            <a:r>
              <a:rPr lang="en-GB" sz="2400" dirty="0" smtClean="0">
                <a:latin typeface="Times New Roman" panose="02020603050405020304" pitchFamily="18" charset="0"/>
                <a:cs typeface="Times New Roman" panose="02020603050405020304" pitchFamily="18" charset="0"/>
              </a:rPr>
              <a:t> understanding of maths.</a:t>
            </a:r>
          </a:p>
          <a:p>
            <a:pPr marL="285750" indent="-285750">
              <a:buFont typeface="Wingdings" panose="05000000000000000000" pitchFamily="2" charset="2"/>
              <a:buChar char="Ø"/>
            </a:pPr>
            <a:endParaRPr lang="en-GB"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Lessons are taught using an </a:t>
            </a:r>
            <a:r>
              <a:rPr lang="en-GB" sz="2400" dirty="0" smtClean="0">
                <a:solidFill>
                  <a:srgbClr val="FF0000"/>
                </a:solidFill>
                <a:latin typeface="Times New Roman" panose="02020603050405020304" pitchFamily="18" charset="0"/>
                <a:cs typeface="Times New Roman" panose="02020603050405020304" pitchFamily="18" charset="0"/>
              </a:rPr>
              <a:t>inclusive approach </a:t>
            </a:r>
            <a:r>
              <a:rPr lang="en-GB" sz="2400" dirty="0" smtClean="0">
                <a:latin typeface="Times New Roman" panose="02020603050405020304" pitchFamily="18" charset="0"/>
                <a:cs typeface="Times New Roman" panose="02020603050405020304" pitchFamily="18" charset="0"/>
              </a:rPr>
              <a:t>where </a:t>
            </a:r>
            <a:r>
              <a:rPr lang="en-GB" sz="2400" dirty="0" smtClean="0">
                <a:solidFill>
                  <a:srgbClr val="FF0000"/>
                </a:solidFill>
                <a:latin typeface="Times New Roman" panose="02020603050405020304" pitchFamily="18" charset="0"/>
                <a:cs typeface="Times New Roman" panose="02020603050405020304" pitchFamily="18" charset="0"/>
              </a:rPr>
              <a:t>all children achieve. </a:t>
            </a:r>
          </a:p>
          <a:p>
            <a:pPr marL="285750" indent="-285750">
              <a:buFont typeface="Wingdings" panose="05000000000000000000" pitchFamily="2" charset="2"/>
              <a:buChar char="Ø"/>
            </a:pPr>
            <a:endParaRPr lang="en-GB" sz="24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solidFill>
                  <a:srgbClr val="FF0000"/>
                </a:solidFill>
                <a:latin typeface="Times New Roman" panose="02020603050405020304" pitchFamily="18" charset="0"/>
                <a:cs typeface="Times New Roman" panose="02020603050405020304" pitchFamily="18" charset="0"/>
              </a:rPr>
              <a:t>Slower pace </a:t>
            </a:r>
            <a:r>
              <a:rPr lang="en-GB" sz="2400" dirty="0" smtClean="0">
                <a:latin typeface="Times New Roman" panose="02020603050405020304" pitchFamily="18" charset="0"/>
                <a:cs typeface="Times New Roman" panose="02020603050405020304" pitchFamily="18" charset="0"/>
              </a:rPr>
              <a:t>which results in </a:t>
            </a:r>
            <a:r>
              <a:rPr lang="en-GB" sz="2400" dirty="0" smtClean="0">
                <a:solidFill>
                  <a:srgbClr val="FF0000"/>
                </a:solidFill>
                <a:latin typeface="Times New Roman" panose="02020603050405020304" pitchFamily="18" charset="0"/>
                <a:cs typeface="Times New Roman" panose="02020603050405020304" pitchFamily="18" charset="0"/>
              </a:rPr>
              <a:t>greater progress</a:t>
            </a:r>
            <a:r>
              <a:rPr lang="en-GB" sz="2400" dirty="0" smtClean="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Ø"/>
            </a:pPr>
            <a:endParaRPr lang="en-GB"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smtClean="0">
                <a:latin typeface="Times New Roman" panose="02020603050405020304" pitchFamily="18" charset="0"/>
                <a:cs typeface="Times New Roman" panose="02020603050405020304" pitchFamily="18" charset="0"/>
              </a:rPr>
              <a:t>Differentiation occurs through </a:t>
            </a:r>
            <a:r>
              <a:rPr lang="en-GB" sz="2400" dirty="0" smtClean="0">
                <a:solidFill>
                  <a:srgbClr val="FF0000"/>
                </a:solidFill>
                <a:latin typeface="Times New Roman" panose="02020603050405020304" pitchFamily="18" charset="0"/>
                <a:cs typeface="Times New Roman" panose="02020603050405020304" pitchFamily="18" charset="0"/>
              </a:rPr>
              <a:t>depth</a:t>
            </a:r>
            <a:r>
              <a:rPr lang="en-GB" sz="2400" dirty="0" smtClean="0">
                <a:latin typeface="Times New Roman" panose="02020603050405020304" pitchFamily="18" charset="0"/>
                <a:cs typeface="Times New Roman" panose="02020603050405020304" pitchFamily="18" charset="0"/>
              </a:rPr>
              <a:t> rather than acceleration.</a:t>
            </a:r>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278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dirty="0" smtClean="0"/>
              <a:t>“The intention of these approaches is to provide </a:t>
            </a:r>
            <a:r>
              <a:rPr lang="en-GB" u="sng" dirty="0" smtClean="0">
                <a:solidFill>
                  <a:srgbClr val="0000FF"/>
                </a:solidFill>
              </a:rPr>
              <a:t>all children</a:t>
            </a:r>
            <a:r>
              <a:rPr lang="en-GB" dirty="0" smtClean="0"/>
              <a:t> with full access to the curriculum, enabling them to achieve confidence and competence – ‘mastery’ – in mathematics, rather than many failing to develop the maths skills they need for the future.”</a:t>
            </a: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04664"/>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20565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The CPA Approach</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7485" y="5157192"/>
            <a:ext cx="5405013" cy="1006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1772816"/>
            <a:ext cx="8640960" cy="3170099"/>
          </a:xfrm>
          <a:prstGeom prst="rect">
            <a:avLst/>
          </a:prstGeom>
          <a:noFill/>
        </p:spPr>
        <p:txBody>
          <a:bodyPr wrap="square" rtlCol="0">
            <a:spAutoFit/>
          </a:bodyPr>
          <a:lstStyle/>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Concrete, Pictorial, Abstract (CPA) is an approach that develops a deep and sustainable understanding of maths that is used within the Singapore method of teaching for mastery.</a:t>
            </a:r>
          </a:p>
          <a:p>
            <a:pPr marL="285750" indent="-285750">
              <a:buFont typeface="Wingdings" panose="05000000000000000000" pitchFamily="2" charset="2"/>
              <a:buChar char="Ø"/>
            </a:pPr>
            <a:endParaRPr lang="en-GB"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Children find maths difficult when it is abstract. The CPA approach builds on children’s existing knowledge by introducing abstract concepts in a concrete and tangible way.</a:t>
            </a:r>
          </a:p>
          <a:p>
            <a:endParaRPr lang="en-GB"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It involves moving from concrete resources, to pictorial representations, to abstract symbols and problems. </a:t>
            </a:r>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787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Concrete</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1772816"/>
            <a:ext cx="8640960" cy="2554545"/>
          </a:xfrm>
          <a:prstGeom prst="rect">
            <a:avLst/>
          </a:prstGeom>
          <a:noFill/>
        </p:spPr>
        <p:txBody>
          <a:bodyPr wrap="square" rtlCol="0">
            <a:spAutoFit/>
          </a:bodyPr>
          <a:lstStyle/>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The ‘doing’ stage.</a:t>
            </a:r>
          </a:p>
          <a:p>
            <a:endParaRPr lang="en-GB"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A child is first introduced to a concept using and handling real objects.</a:t>
            </a:r>
          </a:p>
          <a:p>
            <a:endParaRPr lang="en-GB"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If children are solving a problem about fruit they will start solving the problem using real life objects/fruit toys before moving onto using counters that represent the fruit.</a:t>
            </a:r>
          </a:p>
          <a:p>
            <a:endParaRPr lang="en-GB" sz="2000" dirty="0">
              <a:latin typeface="Times New Roman" panose="02020603050405020304" pitchFamily="18" charset="0"/>
              <a:cs typeface="Times New Roman" panose="02020603050405020304" pitchFamily="18" charset="0"/>
            </a:endParaRPr>
          </a:p>
        </p:txBody>
      </p:sp>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4365104"/>
            <a:ext cx="2781113" cy="1945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8905" y="3898165"/>
            <a:ext cx="4641034" cy="8583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4941168"/>
            <a:ext cx="1901265" cy="1495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68337" y="4949038"/>
            <a:ext cx="1645458" cy="134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5206" y="4933453"/>
            <a:ext cx="1394733" cy="1511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5639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Pictorial </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1772816"/>
            <a:ext cx="8640960" cy="2554545"/>
          </a:xfrm>
          <a:prstGeom prst="rect">
            <a:avLst/>
          </a:prstGeom>
          <a:noFill/>
        </p:spPr>
        <p:txBody>
          <a:bodyPr wrap="square" rtlCol="0">
            <a:spAutoFit/>
          </a:bodyPr>
          <a:lstStyle/>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This is the ‘seeing’ stage.</a:t>
            </a:r>
          </a:p>
          <a:p>
            <a:pPr marL="342900" indent="-342900">
              <a:buFont typeface="Wingdings" panose="05000000000000000000" pitchFamily="2" charset="2"/>
              <a:buChar char="Ø"/>
            </a:pPr>
            <a:endParaRPr lang="en-GB"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Visual representations are used as a starting point for mathematical discussions and to model how to solve problems. </a:t>
            </a:r>
          </a:p>
          <a:p>
            <a:pPr marL="342900" indent="-342900">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This stage allows children to make a mental connection between the concrete object and pictorial representation.</a:t>
            </a:r>
          </a:p>
          <a:p>
            <a:endParaRPr lang="en-GB" sz="2000" dirty="0">
              <a:latin typeface="Times New Roman" panose="02020603050405020304" pitchFamily="18" charset="0"/>
              <a:cs typeface="Times New Roman" panose="02020603050405020304" pitchFamily="18" charset="0"/>
            </a:endParaRPr>
          </a:p>
        </p:txBody>
      </p:sp>
      <p:pic>
        <p:nvPicPr>
          <p:cNvPr id="1024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217" y="4077072"/>
            <a:ext cx="2197720"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7262" y="4149080"/>
            <a:ext cx="3111631" cy="122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44235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Pictorial Representations </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875766"/>
            <a:ext cx="1104298"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1857400"/>
            <a:ext cx="2013609" cy="1535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760" y="4330743"/>
            <a:ext cx="5387436"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860032" y="404664"/>
            <a:ext cx="3168352" cy="369332"/>
          </a:xfrm>
          <a:prstGeom prst="rect">
            <a:avLst/>
          </a:prstGeom>
          <a:noFill/>
        </p:spPr>
        <p:txBody>
          <a:bodyPr wrap="square" rtlCol="0">
            <a:spAutoFit/>
          </a:bodyPr>
          <a:lstStyle/>
          <a:p>
            <a:r>
              <a:rPr lang="en-GB" dirty="0" smtClean="0"/>
              <a:t>Drawing out place value/dienes </a:t>
            </a:r>
            <a:endParaRPr lang="en-GB" dirty="0"/>
          </a:p>
        </p:txBody>
      </p:sp>
      <p:pic>
        <p:nvPicPr>
          <p:cNvPr id="1229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6096" y="980728"/>
            <a:ext cx="2232248" cy="2520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08104" y="3933056"/>
            <a:ext cx="2833373" cy="20031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6172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Abstract </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1772816"/>
            <a:ext cx="8640960" cy="1938992"/>
          </a:xfrm>
          <a:prstGeom prst="rect">
            <a:avLst/>
          </a:prstGeom>
          <a:noFill/>
        </p:spPr>
        <p:txBody>
          <a:bodyPr wrap="square" rtlCol="0">
            <a:spAutoFit/>
          </a:bodyPr>
          <a:lstStyle/>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This is the ‘symbolic’ stage.</a:t>
            </a:r>
          </a:p>
          <a:p>
            <a:pPr marL="342900" indent="-342900">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Children need to have a good understanding of the concrete and pictorial stages before moving on to the abstract.</a:t>
            </a:r>
          </a:p>
          <a:p>
            <a:pPr marL="342900" indent="-342900">
              <a:buFont typeface="Wingdings" panose="05000000000000000000" pitchFamily="2" charset="2"/>
              <a:buChar char="Ø"/>
            </a:pPr>
            <a:endParaRPr lang="en-GB"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GB" sz="2000" dirty="0" smtClean="0">
                <a:latin typeface="Times New Roman" panose="02020603050405020304" pitchFamily="18" charset="0"/>
                <a:cs typeface="Times New Roman" panose="02020603050405020304" pitchFamily="18" charset="0"/>
              </a:rPr>
              <a:t>This is the stage where only numbers and symbols are used. </a:t>
            </a:r>
            <a:endParaRPr lang="en-GB" sz="2000" dirty="0">
              <a:latin typeface="Times New Roman" panose="02020603050405020304" pitchFamily="18" charset="0"/>
              <a:cs typeface="Times New Roman" panose="02020603050405020304" pitchFamily="18" charset="0"/>
            </a:endParaRP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996426"/>
            <a:ext cx="2870220" cy="1582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4157975"/>
            <a:ext cx="2240249"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08710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How do we teach Maths Mastery at Shawfield?</a:t>
            </a: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39493" y="3573016"/>
            <a:ext cx="2165629"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2132856"/>
            <a:ext cx="6336704" cy="4555093"/>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From September 2019 Years 1-5 have been using Maths No Problem.</a:t>
            </a:r>
          </a:p>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Maths No Problem approved teaching for mastery scheme. </a:t>
            </a:r>
          </a:p>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From September 2019 Year R and 6 have been following the White Rose Hub planning.</a:t>
            </a:r>
          </a:p>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Concrete resources on hand. </a:t>
            </a:r>
          </a:p>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A range of representations modelled to help the children understand the mathematical structure.</a:t>
            </a:r>
          </a:p>
          <a:p>
            <a:pPr marL="342900" indent="-342900">
              <a:lnSpc>
                <a:spcPct val="150000"/>
              </a:lnSpc>
              <a:buFont typeface="Wingdings" panose="05000000000000000000" pitchFamily="2" charset="2"/>
              <a:buChar char="Ø"/>
            </a:pPr>
            <a:r>
              <a:rPr lang="en-GB" dirty="0" smtClean="0">
                <a:latin typeface="Times New Roman" panose="02020603050405020304" pitchFamily="18" charset="0"/>
                <a:cs typeface="Times New Roman" panose="02020603050405020304" pitchFamily="18" charset="0"/>
              </a:rPr>
              <a:t>Small steps of learning and lessons with a sharp focus, leading the children to achieve a good depth of understanding. </a:t>
            </a:r>
          </a:p>
          <a:p>
            <a:endParaRPr lang="en-GB"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4638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36096" y="2348881"/>
            <a:ext cx="2421302"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2837384" y="2569455"/>
            <a:ext cx="2454696"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5" name="Rectangle 14"/>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spTree>
    <p:extLst>
      <p:ext uri="{BB962C8B-B14F-4D97-AF65-F5344CB8AC3E}">
        <p14:creationId xmlns:p14="http://schemas.microsoft.com/office/powerpoint/2010/main" val="40818477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744" y="1699300"/>
            <a:ext cx="8009532" cy="410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0636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2411760" y="3424994"/>
            <a:ext cx="2454696"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2" name="Rectangle 11"/>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pic>
        <p:nvPicPr>
          <p:cNvPr id="6146"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76056" y="2647106"/>
            <a:ext cx="2628445" cy="2560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19363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16633"/>
            <a:ext cx="2901814" cy="1728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799"/>
            <a:ext cx="5557837" cy="4862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6808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00025"/>
            <a:ext cx="4052887" cy="6457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4644"/>
          <a:stretch/>
        </p:blipFill>
        <p:spPr bwMode="auto">
          <a:xfrm>
            <a:off x="3475454" y="332656"/>
            <a:ext cx="1304613" cy="499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73033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536504" cy="2474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81704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2837384" y="4149080"/>
            <a:ext cx="2454696"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1" name="Rectangle 10"/>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pic>
        <p:nvPicPr>
          <p:cNvPr id="717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36096" y="2852936"/>
            <a:ext cx="2624831" cy="29368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4389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5299866"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26948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089913" y="5070706"/>
            <a:ext cx="2454696"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1" name="Rectangle 10"/>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pic>
        <p:nvPicPr>
          <p:cNvPr id="819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52120" y="4077072"/>
            <a:ext cx="2711484" cy="19404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28086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184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28335"/>
            <a:ext cx="4400211" cy="5210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329843"/>
            <a:ext cx="4473891"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30939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203848" y="5733256"/>
            <a:ext cx="1152128"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1" name="Rectangle 10"/>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sp>
        <p:nvSpPr>
          <p:cNvPr id="7" name="Cloud Callout 6"/>
          <p:cNvSpPr/>
          <p:nvPr/>
        </p:nvSpPr>
        <p:spPr>
          <a:xfrm>
            <a:off x="4139952" y="2420889"/>
            <a:ext cx="4893332" cy="4104456"/>
          </a:xfrm>
          <a:prstGeom prst="cloudCallout">
            <a:avLst>
              <a:gd name="adj1" fmla="val -13772"/>
              <a:gd name="adj2" fmla="val 43932"/>
            </a:avLst>
          </a:prstGeom>
          <a:no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A challenge is planned for every lesson and available for all children to complete. A challenge may be a problem solving or reasoning activity that will require the children to go deeper still in their learning and understanding. </a:t>
            </a:r>
            <a:endParaRPr lang="en-GB" dirty="0">
              <a:solidFill>
                <a:schemeClr val="tx1"/>
              </a:solidFill>
            </a:endParaRPr>
          </a:p>
        </p:txBody>
      </p:sp>
    </p:spTree>
    <p:extLst>
      <p:ext uri="{BB962C8B-B14F-4D97-AF65-F5344CB8AC3E}">
        <p14:creationId xmlns:p14="http://schemas.microsoft.com/office/powerpoint/2010/main" val="6829041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75" y="908720"/>
            <a:ext cx="8229600" cy="1143000"/>
          </a:xfrm>
        </p:spPr>
        <p:txBody>
          <a:bodyPr>
            <a:normAutofit/>
          </a:bodyPr>
          <a:lstStyle/>
          <a:p>
            <a:pPr algn="l"/>
            <a:r>
              <a:rPr lang="en-GB" sz="3200" b="1" u="sng" dirty="0" smtClean="0">
                <a:latin typeface="Times New Roman" panose="02020603050405020304" pitchFamily="18" charset="0"/>
                <a:cs typeface="Times New Roman" panose="02020603050405020304" pitchFamily="18" charset="0"/>
              </a:rPr>
              <a:t>Greater Depth</a:t>
            </a:r>
            <a:endParaRPr lang="en-GB" sz="3200" b="1" u="sng"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8640"/>
            <a:ext cx="2743969" cy="90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2058928"/>
            <a:ext cx="3118869" cy="414507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3481" y="126936"/>
            <a:ext cx="3208210" cy="388843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7851" y="980728"/>
            <a:ext cx="2981325" cy="41719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7864" y="5348868"/>
            <a:ext cx="2990850" cy="13335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703149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600201"/>
            <a:ext cx="8229600" cy="676672"/>
          </a:xfrm>
        </p:spPr>
        <p:txBody>
          <a:bodyPr>
            <a:normAutofit/>
          </a:bodyPr>
          <a:lstStyle/>
          <a:p>
            <a:pPr marL="0" indent="0">
              <a:buNone/>
            </a:pPr>
            <a:r>
              <a:rPr lang="en-GB" sz="2800" b="1" dirty="0" smtClean="0">
                <a:latin typeface="Times New Roman" panose="02020603050405020304" pitchFamily="18" charset="0"/>
                <a:cs typeface="Times New Roman" panose="02020603050405020304" pitchFamily="18" charset="0"/>
              </a:rPr>
              <a:t>What does the structure of a lesson look like?</a:t>
            </a: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a:p>
            <a:pPr marL="0" indent="0">
              <a:buNone/>
            </a:pPr>
            <a:endParaRPr lang="en-GB"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32480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968" y="2204864"/>
            <a:ext cx="2193032" cy="729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52775"/>
            <a:ext cx="179546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933057"/>
            <a:ext cx="2297832" cy="515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644" y="4797152"/>
            <a:ext cx="2569269" cy="547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203848" y="6309320"/>
            <a:ext cx="18002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39552" y="5445224"/>
            <a:ext cx="2592288" cy="432048"/>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Challenge</a:t>
            </a:r>
            <a:endParaRPr lang="en-GB" b="1" dirty="0"/>
          </a:p>
        </p:txBody>
      </p:sp>
      <p:sp>
        <p:nvSpPr>
          <p:cNvPr id="11" name="Rectangle 10"/>
          <p:cNvSpPr/>
          <p:nvPr/>
        </p:nvSpPr>
        <p:spPr>
          <a:xfrm>
            <a:off x="539552" y="6093296"/>
            <a:ext cx="2592288" cy="43204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Plenary Bubble</a:t>
            </a:r>
            <a:endParaRPr lang="en-GB" dirty="0"/>
          </a:p>
        </p:txBody>
      </p:sp>
      <p:sp>
        <p:nvSpPr>
          <p:cNvPr id="13" name="Cloud Callout 12"/>
          <p:cNvSpPr/>
          <p:nvPr/>
        </p:nvSpPr>
        <p:spPr>
          <a:xfrm>
            <a:off x="4427984" y="3356992"/>
            <a:ext cx="4626512" cy="3372569"/>
          </a:xfrm>
          <a:prstGeom prst="cloudCallout">
            <a:avLst>
              <a:gd name="adj1" fmla="val -13772"/>
              <a:gd name="adj2" fmla="val 43932"/>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 plenary bubble is planned for the children to reflect on what they have learnt and what skills they have used in the lesson. The problem will relate to their learning and is something at all children should be able to access.</a:t>
            </a:r>
            <a:endParaRPr lang="en-GB" dirty="0">
              <a:solidFill>
                <a:schemeClr val="tx1"/>
              </a:solidFill>
            </a:endParaRPr>
          </a:p>
        </p:txBody>
      </p:sp>
    </p:spTree>
    <p:extLst>
      <p:ext uri="{BB962C8B-B14F-4D97-AF65-F5344CB8AC3E}">
        <p14:creationId xmlns:p14="http://schemas.microsoft.com/office/powerpoint/2010/main" val="27073174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8711" y="476672"/>
            <a:ext cx="8421761" cy="5852294"/>
          </a:xfrm>
          <a:prstGeom prst="roundRect">
            <a:avLst>
              <a:gd name="adj" fmla="val 8324"/>
            </a:avLst>
          </a:prstGeom>
          <a:solidFill>
            <a:srgbClr val="0070C0"/>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AutoShape 2" descr="data:image/jpeg;base64,/9j/4AAQSkZJRgABAQAAAQABAAD/2wCEAAkGBxMHBhUSBxIWFhIWFxYYFhUYFBQaHhcTFxQXFxgXFiAYHCgiGRsmGxYUITEhJSotLy4uHB8zODMsNygtLiwBCgoKDg0OGxAQGywlICYtLDQsLDIsLCwxLC8sLCwsLCwsLCwsLCwsNCwsLCwsLCwsLCwsLCwsMDQsLCwsLCwsLP/AABEIAMoA+QMBEQACEQEDEQH/xAAbAAEAAgMBAQAAAAAAAAAAAAAABQYDBAcBAv/EAEEQAAIBAgIGBggEBAQHAAAAAAABAgMEBREGITFBUWEScYGRobETIjJSYnLB0RQjM0IVNJKyJNLi8BZDU4KDouH/xAAaAQEAAwEBAQAAAAAAAAAAAAAAAwQFAgEG/8QAMBEBAAIBAwIEAwgCAwAAAAAAAAECAwQRMRIhMkFRYRMikRQzQnGBobHRI1JDwfD/2gAMAwEAAhEDEQA/AO4gAAAAAAAAAAAAAAAAAAAAisVx+jhrym+lP3I62vm3LzJ8Wnvk7xwr5dTTH2nn0Vi90sr13/h8qa5LN9rf0SL1NHSOe6jfW5LcdkRWvqtd/nVZvrnL7k8Y6RxEK85LzzMsGes7cM1K8qUf0ak49U5LyZzNKzzEOoyWjiZSlnpTcW7/ADWqi4SWvsa+uZBfSY7cdlimsyV57rNheklG/ajP8ub/AGy2N/C9j8GUsulvTvzC9i1VL9uJTRWWQAAA0sRxWlhsM7qaT3RWuT6l9dhJjxXyeGEWTNTHHzSzWNw7q0jOUej0lmk3ryezPnlkzm9em0w6pbqrFmc5dgGG9uVZ2kqlXZFN9fLrew6pWbWisOb3ilZtKvaNaRO7qunftdNtuEtzzefQ61u49e23qNN0x1V48/7U9Nquqem/Pl/SzlJeAAAAAAAAAAAAAAeN5LWBTtINJ3Uk6eGPKOx1FtfKHBc+7no4NLt81/ozdRq9/lp9f6VYvM8AAAAAABYcB0llZNQvm5U9ie1w+65d3AqZ9LFu9eV3Bq5p8t+8fwuVS9p06SlUqQUWs03JJNPhxM2KWmdohpTkrEbzKKvNK6FD9FyqP4Vku95eGZYppMlueyvfWY68d1fv9Kq90sqGVOPw633v6JFvHpKV57qeTWZLcdmlgtg8WxNRnm17VSTb9lbc3xeztJM2SMdN4/RHhxzlvtP6ukpZLUYzbegAKzpzdejsoU4/vlm/ljlq73HuLuipvabeijrr7Vivr/0paeT1GkzF20Z0g/FpUr1/mftl7/8Aq8zM1Om6fmrx/DU02p6/ltz/ACshTXQAAAAAAAAAAAAKhphjWcnb2r1f8xrf8H37uJoaTB+O36f2ztZn/wCOv6/0qZfZwAAAAAAAAAZAAPujSlXqqNFNybySW9nkzERvLqtZtO0Oi4DhSwqz6O2ctc5cXwXJffiY+fNOS2/l5NnBhjFXbz80mQpwABRdN6nTxeK3RprvcpN/Q1NFH+Pf3ZWun/JEeyvFtSNj1B6uGj2k3SSpYm9eyNR7+U+D59/PPz6Xb5qfRo6fV7/Lf6/2tZQaAAAAAAAAAAAaGN3/APDcNlNe1siuM3s+/YS4cfxLxCLPk+HSbOaSk5Sbk829bfFvaza4YfLwPAAAAAAAAAAAz2lrK7q9Ggutt5JLjJvYjm94rG8u6Um87QtmFfhMCp51a0J1X7Uo+tl8MVHPJeZn5fjZp2iu0NHF8HDG82iZe3emVOGq0pyk+Mmor6vyFNFafFJfXVjwxu1sMurjSG7yqz6FGPtqGcc/hz25vfr2dh3kpjwV7RvPujxXy57d52jz2/hafwdP/pw/pj9ij129Wh0V9Gc5dKBpksscefux8jW0n3bI1n3v6IMsqgAAncD0jnh2ULjOdLxj8ue1cn4FXNpov3jtK3g1Vsfa3eF3s7yF7Q6drJSjy3Pg1ufJmZelqTtaGpS9bxvWWc5dgAAAAAAAFM06uulcwpLZFdJ9b1LuSfeaOip2mzM11+8VVcvKAAAAAAAAAAAAAADdwrDZ4pddChs/dLdFcXz4LeR5csY67ylxYrZLbQ6NYWcLC1VO3WUV3t72+Zj3vN7dUtrHSKV6YbBw7AKTp1R6OIwnulDLtjJ5/wByNPRW+SY92Xrq7XifZWi4ogAABns7ydjW6VrJxfLeuDWxo5vSt42tDul7UnesrfhWlkK+UcQXQl7y9l/WPlzM/Lo7R3p3aWLW1t2v2/hY4TVSCcGmnsa15rkUpjblcid+H0HoAAAAAHONJ6npcdq8mkuyKXnmbGmjbFDF1U75ZRZOrgAAAAAAAAAAAASGD4RUxWtlR1RXtTexfd8iLLmrjjvz6JsOC2We3Hq6Dh1hDDrZQtlkt73yfF8WZGTJa872bGPHXHXaraOEgAAgdMrP8RhXThtpvpf9r1S+j7C1pL9OTb1VNZTqx7+ihGqyAAAAAANuwxKrh8s7SbS3x2p9aertI8mKl/FCXHlvj8MrNYaYxlqxCDi/ejrXanrXiUsmin8Er2PXRPjhYbO/pXsc7WpGXJPWutbUVL47U8ULlMlL+GWycOwAAA5njyyxqrn77NrB93X8mHqPvbfm0CVCAAAAAAAAAAAD7pJSqpS2NrPqzPJ4dV5h1ShQjb0VGhFRitiRhWtNp3lv1rFY2hkPHoAAAfNSCqQams0001xT2nsTtO8PJjeNpczxjD3hl/KnLZti+MHsf060bWLJGSvUw82Kcd5q0iREAAAAAAA9Tyea28Q9SVrj9xa+xVbXCXreL1+JDbT47eSempy180tb6Zzj/M0ovnGTj4PPzK9tDHlKxXXz+KEhR0woT/UjOPYmvB/QhnRZI42TRrsc87tynpLaz2VcuuM15o4nS5Y8kkarFPn/ACpmkVSFbGJztpKUZdFpr5Un4pmjp4mMcRLM1MxOSZrKNJkAAAAAAAAAAAAMlus7iPzR80eW4l1XxQ6uYL6AAAAAHikpNqLWa28nlnr7Ghsbo3H8JWK2mS1VI64S58Hyf2J8GacdvbzQZ8MZa7efk53Xoyt6zhXTUk8mnuZr1tFo3hjWrNZ2ljPXIAAAAAAAAAAAAAAAAAAAAAAAAANnDo9PEaS41ILvmjjJO1J/KUmON7x+cOpGG3gAAAAULSWtOy0jnO3k4tqDzTy1dFLXxWo1dPWt8MRMMnU2tTNM1nbhls9MKtJZXUIz5+y+3LNeCOb6Kk+GdnVNdePFG/7GLYvbYvS/PhUhUWyaUX2P1lmhiw5cU9piY9DLmxZY7xMT6q69TLik8DwAAAAAAAAAAAAAAAAAAAAAAAAJPRun6XHaS+Jv+mLl9CHUTtilPpo3y1dIMZtgAAAApmndv0bunUWyUXF9cXmv7n3GjorfLNWZrq/NFlXLygAAAAAAAAAAAAAAAAAAAAAAAAAAAAsWhFH0mKyk9kYPvk0l4KRU1ttqRHuu6Gu+SZ9IXky2qAAAACL0ksP4hhUowWc4+tHrW7tWa7SfT5Oi8T5INTj+JjmI5c4NhiAAAAAAAAAAAAAAAAAAAAAAAAAAAALtoNb+jsJ1H++WS+WK+7kZuttveI9Gpoa7Um3qspSXgAAAAAKFpXhP4G89JRX5c3n8s9rXU9q7eBq6XN116Z5hk6vD0W6o4lAlpTAAAAAAAAAAAAAAAAAAAAAAAAAAA6hhNr+Cw2nT3xis/meuXi2YmW/XebN7FTopFW2RpAAAAAAMV1bxu7dwuFnGSya/3vOq2ms7w5tWLRtLnuOYLPCq2v1qbfqz+kuD8/LWw54yR7sfPgtin29UWTq4AAAAAAAAAAAAAAAAAAAAAAAASmjVn+NxiCfsx9eXVHZ/7dEg1N+jHKxpsfXkj27ujmO2gAAAAAAAD4q01WpuNVJxepprNNHsTMTvDyYiY2lVMW0R1uWFv/xyf9rfk+8v4tZ5X+rPy6Lzx/RWLm2naVOjcwcXzWWfVx7C7W9bRvWVC1LVna0bMJ05AAAAAAAAAAAAAAAAAAAAAALzoXY/h8PdSa9ao9XyLZ3vN9xl6zJ1X6Y8mtosfTTqnzWIqLgAAAAAAABEaSX9XDbWNS0UWk8pKSb1PY9TWWvV2osafHTJbpsr6nJfHXqqgVplVy9anDvkWvsVfWVT7fb0hgudK61xBxcKWT3OLl5vLwOq6Okd95cW1t7dtoQdWp6Wo3JJZ7oxUV2JLItRG0bKkzvO74PXgAAAAAAAAAAAAAAAAAAAG3hVi8Rv4047G/WfCK2v/e9ojy5Ix1myXFjnJeKunU4KnTUaaySSSXBLYjFmd53luRG0bQ+jx6AAAAAAAAYby2jeWsqdb2ZJp/dczqlpraLQ5vWLVmsuY3trKyupU6/tReXWtzXJrWbdLxesWhhXpNLTWWA6cAAAAAAAAAAAAAAAAAAAAAAF80Qwv8HZekrL16mT6obl27e7gZery9dumOIa+kw9FeqeZT5UWwAAAAAAAAAAhNJsF/idDpUP1YrV8Ufdf0/+lnTZ/hztPCrqdP8AEjeOYUCUXCTU001qae5rczWid2RMbdpeB4AAAAAAAAAAAAAAAAAAABN6L4T/ABG86VZflQev4pbVH6vl1lbU5vh12jmVrS4fiW3niHQDJbAAAAAAAAAAAAAELj2j8MTXTpZRq+9ulyl9/Ms4NROPtPeFXPpoyd47So19ZVLCt0buLi93B8095p0yVvG9ZZV8dqTtaGuduAAAAAAAAAAAAAAAAAA2sNsZYjdqnQ2va90Y72zjJkileqUmPHOS3TDpNhZxsLSNOgtS8Xvb5sxr3m9uqW3jpFK9MNg4dgAAAAAAAAAAAAAMdxQjc0ujcRUovc0me1tNZ3h5asWjaYV+90PpVXnaSlB8H6y8dfiW6a20eKN1O+hpPhnb90RW0Rr03+W4SXKTT8V9SxGsxzzurW0WSONkNeWsrOu4XGSktqUovLryep8izS8XjeFa9JpO0sB04AAAAAAAAAAAAAy21vK7rqFus5PYvvwRza0VjeXVazadodEwPCY4Ta9GOub1zlxfBckZGbNOS2/k2sGGMVdvPzSRCmAAAAAAAAAAAAAAAAGG7u4WdHpXUlGPF+S4vkjqtLWnasOb3rSN7Sp+M6VSuE4YdnCPv/ufV7q8eo0MOkive/dm5tZNu1O0eqtF1RAAAAAAAAAAAAAzWlrO8uFC2jnJ7vq+C5nN7xSN5d0pN52q6DgWDRwmh71R+1L6R4LzMnPnnJPs2MGCMUe6UIE4AAAAAAAAAAAAAABoXuM0LL9epHP3VrfctnaS0wXvxCK+fHTmVdxDTGU1lh8Oj8U9b7EtS7Wy5j0UfjlSya6eKQrVzczu6vSuZOUuLflwXJFyta1jasKNr2tO9p3YjpyAAAAAAAAAAAABvYVhVTFK2VuvVXtTeyP3fIiy5q447psWG2Sdo+q/4ThVPC6HRoLW/ak9sn9uRlZctsk7y18WGuONobxElAAAAAAAAAACGxS+ubDOVOlGrT4x6SaXNa+9eBYxY8V+0ztKtlyZad4jeEP/AMaSy/Rj/W/8pZ+wx/t+yt9vn/X92OemdR/p0oLrcn9j2NDXzl5Ovt5RDVraV3NT2HGPyw/zZkkaTHHujnWZZ9IRtziVa6/mKs2uHSeXctRNXFSvEILZb25mWqdowAAAAAAAAAAAAAHsIuckoJtvYks23yEzty9iN+0LPg+icquUsT9WPuJ638zXs9S19RRzayI7U+q9h0Uz3v8ARb6FGNvSUaEVGK2JIz7Wm07y0q1isbQyHj0AAAAAAAAAAAACIxTR6jiLba6E/ejvfxLY/PmWMWpvTtzCvl01MnfiVUxHRqvZa4L0keMdvbHb3Zl/Hqsd+ezPyaTJTjvH/vJDPU9ZYVQAAAAAAAAAAAAAH1Tg6s+jSTcnsSTbfUkeTMRG8vYiZnaE/huidW413j9HHhtk+zYu3uKuTWUr2r3XMeivbvbstmG4RSw2P+Gj62+T1yfbu6lqKGTNfJ4paGPDTH4YbxElAAAAAAAAAAAAAAAAADTvsLo3/wDNU03x2PvWskplvTwyjvhpfxQgbzQ2MtdlUa5SWfissvEtU1s/ihTvoY/DKGudGbm32QU1xhJPweT8CzXVYreeytbSZa+W6Mr287f+YhKPzRa8yeLVtxKC1bV5jZizPXIAAAAGeQGzQsKtx+hSnLmovLv2HFslK8zCSuK9uIlKWuilxW/VUYL4pZvujmQW1eOOO6eujyTz2TNnofSp67ucpvgvVXhr8StfW2nwxstU0NI8U7/snrSzp2cMrWEYrktvW95Vte1vFK1SlaRtWNmc5dgAAAAAAAAAAAAAAAAAAAAAAABqXNhSqxbq0oN8XCL80SVyXjiZR2x0nmI+iqYpa06cn6OEV1RSL2K9p5lRy0rHEQgakUpakWolSmO7NaU1KXrJPsObzLukQtGE2FKo16SlB9cIv6FLLkvHEyv4sVJ5iPosFG1p0P0YRj1RS8ipN7TzK3FKxxDMcugAAAAAAAAAAAAAAAAAAAA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5" name="Picture 4" descr="https://g.twimg.com/Twitter_logo_blue.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46311" y="6399084"/>
            <a:ext cx="243136" cy="19768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8711" y="6411461"/>
            <a:ext cx="1527721" cy="370620"/>
          </a:xfrm>
          <a:prstGeom prst="rect">
            <a:avLst/>
          </a:prstGeom>
          <a:noFill/>
        </p:spPr>
        <p:txBody>
          <a:bodyPr wrap="square" rtlCol="0">
            <a:spAutoFit/>
          </a:bodyPr>
          <a:lstStyle/>
          <a:p>
            <a:r>
              <a:rPr lang="en-GB" dirty="0">
                <a:solidFill>
                  <a:prstClr val="white"/>
                </a:solidFill>
              </a:rPr>
              <a:t>@</a:t>
            </a:r>
            <a:r>
              <a:rPr lang="en-GB" dirty="0" err="1">
                <a:solidFill>
                  <a:prstClr val="white"/>
                </a:solidFill>
              </a:rPr>
              <a:t>TTRockStars</a:t>
            </a:r>
            <a:endParaRPr lang="en-GB" dirty="0">
              <a:solidFill>
                <a:prstClr val="white"/>
              </a:solidFill>
            </a:endParaRPr>
          </a:p>
        </p:txBody>
      </p:sp>
      <p:sp>
        <p:nvSpPr>
          <p:cNvPr id="7" name="TextBox 6"/>
          <p:cNvSpPr txBox="1"/>
          <p:nvPr/>
        </p:nvSpPr>
        <p:spPr>
          <a:xfrm>
            <a:off x="7164288" y="6411461"/>
            <a:ext cx="1815753" cy="370620"/>
          </a:xfrm>
          <a:prstGeom prst="rect">
            <a:avLst/>
          </a:prstGeom>
          <a:noFill/>
        </p:spPr>
        <p:txBody>
          <a:bodyPr wrap="square" rtlCol="0">
            <a:spAutoFit/>
          </a:bodyPr>
          <a:lstStyle/>
          <a:p>
            <a:pPr algn="r"/>
            <a:r>
              <a:rPr lang="en-GB" dirty="0">
                <a:solidFill>
                  <a:prstClr val="white"/>
                </a:solidFill>
              </a:rPr>
              <a:t>ttrockstars.com</a:t>
            </a:r>
          </a:p>
        </p:txBody>
      </p:sp>
      <p:pic>
        <p:nvPicPr>
          <p:cNvPr id="10" name="Picture 2" descr="C:\Users\Bruno\Dropbox\TTRS\Avatars\Character 3.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44687" y="6399084"/>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Users\Bruno\Dropbox\TTRS\Avatars\Character 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99176" y="6393143"/>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C:\Users\Bruno\Dropbox\TTRS\Avatars\Character 2.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21932" y="6392307"/>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7" descr="C:\Users\Bruno\Dropbox\TTRS\images\TTRSbanner.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73018" y="2276872"/>
            <a:ext cx="8506756" cy="1807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30159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Game Types</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84784"/>
            <a:ext cx="3638550" cy="470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283968" y="1556792"/>
            <a:ext cx="3859504"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66527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8711" y="476672"/>
            <a:ext cx="8421761" cy="5852294"/>
          </a:xfrm>
          <a:prstGeom prst="roundRect">
            <a:avLst>
              <a:gd name="adj" fmla="val 8324"/>
            </a:avLst>
          </a:prstGeom>
          <a:solidFill>
            <a:srgbClr val="0070C0"/>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AutoShape 2" descr="data:image/jpeg;base64,/9j/4AAQSkZJRgABAQAAAQABAAD/2wCEAAkGBxMHBhUSBxIWFhIWFxYYFhUYFBQaHhcTFxQXFxgXFiAYHCgiGRsmGxYUITEhJSotLy4uHB8zODMsNygtLiwBCgoKDg0OGxAQGywlICYtLDQsLDIsLCwxLC8sLCwsLCwsLCwsLCwsNCwsLCwsLCwsLCwsLCwsMDQsLCwsLCwsLP/AABEIAMoA+QMBEQACEQEDEQH/xAAbAAEAAgMBAQAAAAAAAAAAAAAABQYDBAcBAv/EAEEQAAIBAgIGBggEBAQHAAAAAAABAgMEBREGITFBUWEScYGRobETIjJSYnLB0RQjM0IVNJKyJNLi8BZDU4KDouH/xAAaAQEAAwEBAQAAAAAAAAAAAAAAAwQFAgEG/8QAMBEBAAIBAwIEAwgCAwAAAAAAAAECAwQRMRIhMkFRYRMikRQzQnGBobHRI1JDwfD/2gAMAwEAAhEDEQA/AO4gAAAAAAAAAAAAAAAAAAAAisVx+jhrym+lP3I62vm3LzJ8Wnvk7xwr5dTTH2nn0Vi90sr13/h8qa5LN9rf0SL1NHSOe6jfW5LcdkRWvqtd/nVZvrnL7k8Y6RxEK85LzzMsGes7cM1K8qUf0ak49U5LyZzNKzzEOoyWjiZSlnpTcW7/ADWqi4SWvsa+uZBfSY7cdlimsyV57rNheklG/ajP8ub/AGy2N/C9j8GUsulvTvzC9i1VL9uJTRWWQAAA0sRxWlhsM7qaT3RWuT6l9dhJjxXyeGEWTNTHHzSzWNw7q0jOUej0lmk3ryezPnlkzm9em0w6pbqrFmc5dgGG9uVZ2kqlXZFN9fLrew6pWbWisOb3ilZtKvaNaRO7qunftdNtuEtzzefQ61u49e23qNN0x1V48/7U9Nquqem/Pl/SzlJeAAAAAAAAAAAAAAeN5LWBTtINJ3Uk6eGPKOx1FtfKHBc+7no4NLt81/ozdRq9/lp9f6VYvM8AAAAAABYcB0llZNQvm5U9ie1w+65d3AqZ9LFu9eV3Bq5p8t+8fwuVS9p06SlUqQUWs03JJNPhxM2KWmdohpTkrEbzKKvNK6FD9FyqP4Vku95eGZYppMlueyvfWY68d1fv9Kq90sqGVOPw633v6JFvHpKV57qeTWZLcdmlgtg8WxNRnm17VSTb9lbc3xeztJM2SMdN4/RHhxzlvtP6ukpZLUYzbegAKzpzdejsoU4/vlm/ljlq73HuLuipvabeijrr7Vivr/0paeT1GkzF20Z0g/FpUr1/mftl7/8Aq8zM1Om6fmrx/DU02p6/ltz/ACshTXQAAAAAAAAAAAAKhphjWcnb2r1f8xrf8H37uJoaTB+O36f2ztZn/wCOv6/0qZfZwAAAAAAAAAZAAPujSlXqqNFNybySW9nkzERvLqtZtO0Oi4DhSwqz6O2ctc5cXwXJffiY+fNOS2/l5NnBhjFXbz80mQpwABRdN6nTxeK3RprvcpN/Q1NFH+Pf3ZWun/JEeyvFtSNj1B6uGj2k3SSpYm9eyNR7+U+D59/PPz6Xb5qfRo6fV7/Lf6/2tZQaAAAAAAAAAAAaGN3/APDcNlNe1siuM3s+/YS4cfxLxCLPk+HSbOaSk5Sbk829bfFvaza4YfLwPAAAAAAAAAAAz2lrK7q9Ggutt5JLjJvYjm94rG8u6Um87QtmFfhMCp51a0J1X7Uo+tl8MVHPJeZn5fjZp2iu0NHF8HDG82iZe3emVOGq0pyk+Mmor6vyFNFafFJfXVjwxu1sMurjSG7yqz6FGPtqGcc/hz25vfr2dh3kpjwV7RvPujxXy57d52jz2/hafwdP/pw/pj9ij129Wh0V9Gc5dKBpksscefux8jW0n3bI1n3v6IMsqgAAncD0jnh2ULjOdLxj8ue1cn4FXNpov3jtK3g1Vsfa3eF3s7yF7Q6drJSjy3Pg1ufJmZelqTtaGpS9bxvWWc5dgAAAAAAAFM06uulcwpLZFdJ9b1LuSfeaOip2mzM11+8VVcvKAAAAAAAAAAAAAADdwrDZ4pddChs/dLdFcXz4LeR5csY67ylxYrZLbQ6NYWcLC1VO3WUV3t72+Zj3vN7dUtrHSKV6YbBw7AKTp1R6OIwnulDLtjJ5/wByNPRW+SY92Xrq7XifZWi4ogAABns7ydjW6VrJxfLeuDWxo5vSt42tDul7UnesrfhWlkK+UcQXQl7y9l/WPlzM/Lo7R3p3aWLW1t2v2/hY4TVSCcGmnsa15rkUpjblcid+H0HoAAAAAHONJ6npcdq8mkuyKXnmbGmjbFDF1U75ZRZOrgAAAAAAAAAAAASGD4RUxWtlR1RXtTexfd8iLLmrjjvz6JsOC2We3Hq6Dh1hDDrZQtlkt73yfF8WZGTJa872bGPHXHXaraOEgAAgdMrP8RhXThtpvpf9r1S+j7C1pL9OTb1VNZTqx7+ihGqyAAAAAANuwxKrh8s7SbS3x2p9aertI8mKl/FCXHlvj8MrNYaYxlqxCDi/ejrXanrXiUsmin8Er2PXRPjhYbO/pXsc7WpGXJPWutbUVL47U8ULlMlL+GWycOwAAA5njyyxqrn77NrB93X8mHqPvbfm0CVCAAAAAAAAAAAD7pJSqpS2NrPqzPJ4dV5h1ShQjb0VGhFRitiRhWtNp3lv1rFY2hkPHoAAAfNSCqQams0001xT2nsTtO8PJjeNpczxjD3hl/KnLZti+MHsf060bWLJGSvUw82Kcd5q0iREAAAAAAA9Tyea28Q9SVrj9xa+xVbXCXreL1+JDbT47eSempy180tb6Zzj/M0ovnGTj4PPzK9tDHlKxXXz+KEhR0woT/UjOPYmvB/QhnRZI42TRrsc87tynpLaz2VcuuM15o4nS5Y8kkarFPn/ACpmkVSFbGJztpKUZdFpr5Un4pmjp4mMcRLM1MxOSZrKNJkAAAAAAAAAAAAMlus7iPzR80eW4l1XxQ6uYL6AAAAAHikpNqLWa28nlnr7Ghsbo3H8JWK2mS1VI64S58Hyf2J8GacdvbzQZ8MZa7efk53Xoyt6zhXTUk8mnuZr1tFo3hjWrNZ2ljPXIAAAAAAAAAAAAAAAAAAAAAAAAANnDo9PEaS41ILvmjjJO1J/KUmON7x+cOpGG3gAAAAULSWtOy0jnO3k4tqDzTy1dFLXxWo1dPWt8MRMMnU2tTNM1nbhls9MKtJZXUIz5+y+3LNeCOb6Kk+GdnVNdePFG/7GLYvbYvS/PhUhUWyaUX2P1lmhiw5cU9piY9DLmxZY7xMT6q69TLik8DwAAAAAAAAAAAAAAAAAAAAAAAAJPRun6XHaS+Jv+mLl9CHUTtilPpo3y1dIMZtgAAAApmndv0bunUWyUXF9cXmv7n3GjorfLNWZrq/NFlXLygAAAAAAAAAAAAAAAAAAAAAAAAAAAAsWhFH0mKyk9kYPvk0l4KRU1ttqRHuu6Gu+SZ9IXky2qAAAACL0ksP4hhUowWc4+tHrW7tWa7SfT5Oi8T5INTj+JjmI5c4NhiAAAAAAAAAAAAAAAAAAAAAAAAAAAALtoNb+jsJ1H++WS+WK+7kZuttveI9Gpoa7Um3qspSXgAAAAAKFpXhP4G89JRX5c3n8s9rXU9q7eBq6XN116Z5hk6vD0W6o4lAlpTAAAAAAAAAAAAAAAAAAAAAAAAAAA6hhNr+Cw2nT3xis/meuXi2YmW/XebN7FTopFW2RpAAAAAAMV1bxu7dwuFnGSya/3vOq2ms7w5tWLRtLnuOYLPCq2v1qbfqz+kuD8/LWw54yR7sfPgtin29UWTq4AAAAAAAAAAAAAAAAAAAAAAAASmjVn+NxiCfsx9eXVHZ/7dEg1N+jHKxpsfXkj27ujmO2gAAAAAAAD4q01WpuNVJxepprNNHsTMTvDyYiY2lVMW0R1uWFv/xyf9rfk+8v4tZ5X+rPy6Lzx/RWLm2naVOjcwcXzWWfVx7C7W9bRvWVC1LVna0bMJ05AAAAAAAAAAAAAAAAAAAAAALzoXY/h8PdSa9ao9XyLZ3vN9xl6zJ1X6Y8mtosfTTqnzWIqLgAAAAAAABEaSX9XDbWNS0UWk8pKSb1PY9TWWvV2osafHTJbpsr6nJfHXqqgVplVy9anDvkWvsVfWVT7fb0hgudK61xBxcKWT3OLl5vLwOq6Okd95cW1t7dtoQdWp6Wo3JJZ7oxUV2JLItRG0bKkzvO74PXgAAAAAAAAAAAAAAAAAAAG3hVi8Rv4047G/WfCK2v/e9ojy5Ix1myXFjnJeKunU4KnTUaaySSSXBLYjFmd53luRG0bQ+jx6AAAAAAAAYby2jeWsqdb2ZJp/dczqlpraLQ5vWLVmsuY3trKyupU6/tReXWtzXJrWbdLxesWhhXpNLTWWA6cAAAAAAAAAAAAAAAAAAAAAAF80Qwv8HZekrL16mT6obl27e7gZery9dumOIa+kw9FeqeZT5UWwAAAAAAAAAAhNJsF/idDpUP1YrV8Ufdf0/+lnTZ/hztPCrqdP8AEjeOYUCUXCTU001qae5rczWid2RMbdpeB4AAAAAAAAAAAAAAAAAAABN6L4T/ABG86VZflQev4pbVH6vl1lbU5vh12jmVrS4fiW3niHQDJbAAAAAAAAAAAAAELj2j8MTXTpZRq+9ulyl9/Ms4NROPtPeFXPpoyd47So19ZVLCt0buLi93B8095p0yVvG9ZZV8dqTtaGuduAAAAAAAAAAAAAAAAAA2sNsZYjdqnQ2va90Y72zjJkileqUmPHOS3TDpNhZxsLSNOgtS8Xvb5sxr3m9uqW3jpFK9MNg4dgAAAAAAAAAAAAAMdxQjc0ujcRUovc0me1tNZ3h5asWjaYV+90PpVXnaSlB8H6y8dfiW6a20eKN1O+hpPhnb90RW0Rr03+W4SXKTT8V9SxGsxzzurW0WSONkNeWsrOu4XGSktqUovLryep8izS8XjeFa9JpO0sB04AAAAAAAAAAAAAy21vK7rqFus5PYvvwRza0VjeXVazadodEwPCY4Ta9GOub1zlxfBckZGbNOS2/k2sGGMVdvPzSRCmAAAAAAAAAAAAAAAAGG7u4WdHpXUlGPF+S4vkjqtLWnasOb3rSN7Sp+M6VSuE4YdnCPv/ufV7q8eo0MOkive/dm5tZNu1O0eqtF1RAAAAAAAAAAAAAzWlrO8uFC2jnJ7vq+C5nN7xSN5d0pN52q6DgWDRwmh71R+1L6R4LzMnPnnJPs2MGCMUe6UIE4AAAAAAAAAAAAAABoXuM0LL9epHP3VrfctnaS0wXvxCK+fHTmVdxDTGU1lh8Oj8U9b7EtS7Wy5j0UfjlSya6eKQrVzczu6vSuZOUuLflwXJFyta1jasKNr2tO9p3YjpyAAAAAAAAAAAABvYVhVTFK2VuvVXtTeyP3fIiy5q447psWG2Sdo+q/4ThVPC6HRoLW/ak9sn9uRlZctsk7y18WGuONobxElAAAAAAAAAACGxS+ubDOVOlGrT4x6SaXNa+9eBYxY8V+0ztKtlyZad4jeEP/AMaSy/Rj/W/8pZ+wx/t+yt9vn/X92OemdR/p0oLrcn9j2NDXzl5Ovt5RDVraV3NT2HGPyw/zZkkaTHHujnWZZ9IRtziVa6/mKs2uHSeXctRNXFSvEILZb25mWqdowAAAAAAAAAAAAAHsIuckoJtvYks23yEzty9iN+0LPg+icquUsT9WPuJ638zXs9S19RRzayI7U+q9h0Uz3v8ARb6FGNvSUaEVGK2JIz7Wm07y0q1isbQyHj0AAAAAAAAAAAACIxTR6jiLba6E/ejvfxLY/PmWMWpvTtzCvl01MnfiVUxHRqvZa4L0keMdvbHb3Zl/Hqsd+ezPyaTJTjvH/vJDPU9ZYVQAAAAAAAAAAAAAH1Tg6s+jSTcnsSTbfUkeTMRG8vYiZnaE/huidW413j9HHhtk+zYu3uKuTWUr2r3XMeivbvbstmG4RSw2P+Gj62+T1yfbu6lqKGTNfJ4paGPDTH4YbxElAAAAAAAAAAAAAAAAADTvsLo3/wDNU03x2PvWskplvTwyjvhpfxQgbzQ2MtdlUa5SWfissvEtU1s/ihTvoY/DKGudGbm32QU1xhJPweT8CzXVYreeytbSZa+W6Mr287f+YhKPzRa8yeLVtxKC1bV5jZizPXIAAAAGeQGzQsKtx+hSnLmovLv2HFslK8zCSuK9uIlKWuilxW/VUYL4pZvujmQW1eOOO6eujyTz2TNnofSp67ucpvgvVXhr8StfW2nwxstU0NI8U7/snrSzp2cMrWEYrktvW95Vte1vFK1SlaRtWNmc5dgAAAAAAAAAAAAAAAAAAAAAAABqXNhSqxbq0oN8XCL80SVyXjiZR2x0nmI+iqYpa06cn6OEV1RSL2K9p5lRy0rHEQgakUpakWolSmO7NaU1KXrJPsObzLukQtGE2FKo16SlB9cIv6FLLkvHEyv4sVJ5iPosFG1p0P0YRj1RS8ipN7TzK3FKxxDMcugAAAAAAAAAAAAAAAAAAAA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https://g.twimg.com/Twitter_logo_blue.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6311" y="6399084"/>
            <a:ext cx="243136" cy="197687"/>
          </a:xfrm>
          <a:prstGeom prst="rect">
            <a:avLst/>
          </a:prstGeom>
          <a:noFill/>
          <a:extLst>
            <a:ext uri="{909E8E84-426E-40DD-AFC4-6F175D3DCCD1}">
              <a14:hiddenFill xmlns:a14="http://schemas.microsoft.com/office/drawing/2010/main">
                <a:solidFill>
                  <a:srgbClr val="FFFFFF"/>
                </a:solidFill>
              </a14:hiddenFill>
            </a:ext>
          </a:extLst>
        </p:spPr>
      </p:pic>
      <p:sp>
        <p:nvSpPr>
          <p:cNvPr id="63" name="TextBox 62"/>
          <p:cNvSpPr txBox="1"/>
          <p:nvPr/>
        </p:nvSpPr>
        <p:spPr>
          <a:xfrm>
            <a:off x="2160512" y="620688"/>
            <a:ext cx="4931768" cy="1200329"/>
          </a:xfrm>
          <a:prstGeom prst="rect">
            <a:avLst/>
          </a:prstGeom>
          <a:noFill/>
        </p:spPr>
        <p:txBody>
          <a:bodyPr wrap="square" rtlCol="0">
            <a:spAutoFit/>
          </a:bodyPr>
          <a:lstStyle/>
          <a:p>
            <a:pPr algn="ctr"/>
            <a:r>
              <a:rPr lang="en-GB" sz="4000" dirty="0">
                <a:solidFill>
                  <a:schemeClr val="bg1"/>
                </a:solidFill>
                <a:latin typeface="vtks Rude Metal shadow" panose="02000000000000000000" pitchFamily="2" charset="0"/>
              </a:rPr>
              <a:t>Rock speed</a:t>
            </a:r>
          </a:p>
          <a:p>
            <a:pPr algn="ctr"/>
            <a:r>
              <a:rPr lang="en-GB" sz="3200" dirty="0">
                <a:solidFill>
                  <a:schemeClr val="bg1"/>
                </a:solidFill>
                <a:latin typeface="+mj-lt"/>
              </a:rPr>
              <a:t>(</a:t>
            </a:r>
            <a:r>
              <a:rPr lang="en-GB" sz="3200" dirty="0">
                <a:solidFill>
                  <a:schemeClr val="bg1"/>
                </a:solidFill>
                <a:latin typeface="vtks Rude Metal shadow" panose="02000000000000000000" pitchFamily="2" charset="0"/>
              </a:rPr>
              <a:t>seconds per question</a:t>
            </a:r>
            <a:r>
              <a:rPr lang="en-GB" sz="3200" dirty="0">
                <a:solidFill>
                  <a:schemeClr val="bg1"/>
                </a:solidFill>
                <a:latin typeface="+mj-lt"/>
              </a:rPr>
              <a:t>)</a:t>
            </a:r>
          </a:p>
        </p:txBody>
      </p:sp>
      <p:sp>
        <p:nvSpPr>
          <p:cNvPr id="6" name="TextBox 5"/>
          <p:cNvSpPr txBox="1"/>
          <p:nvPr/>
        </p:nvSpPr>
        <p:spPr>
          <a:xfrm>
            <a:off x="398711" y="6411461"/>
            <a:ext cx="1527721" cy="370620"/>
          </a:xfrm>
          <a:prstGeom prst="rect">
            <a:avLst/>
          </a:prstGeom>
          <a:noFill/>
        </p:spPr>
        <p:txBody>
          <a:bodyPr wrap="square" rtlCol="0">
            <a:spAutoFit/>
          </a:bodyPr>
          <a:lstStyle/>
          <a:p>
            <a:r>
              <a:rPr lang="en-GB" dirty="0">
                <a:solidFill>
                  <a:schemeClr val="bg1"/>
                </a:solidFill>
              </a:rPr>
              <a:t>@</a:t>
            </a:r>
            <a:r>
              <a:rPr lang="en-GB" dirty="0" err="1">
                <a:solidFill>
                  <a:schemeClr val="bg1"/>
                </a:solidFill>
              </a:rPr>
              <a:t>TTRockStars</a:t>
            </a:r>
            <a:endParaRPr lang="en-GB" dirty="0">
              <a:solidFill>
                <a:schemeClr val="bg1"/>
              </a:solidFill>
            </a:endParaRPr>
          </a:p>
        </p:txBody>
      </p:sp>
      <p:sp>
        <p:nvSpPr>
          <p:cNvPr id="7" name="TextBox 6"/>
          <p:cNvSpPr txBox="1"/>
          <p:nvPr/>
        </p:nvSpPr>
        <p:spPr>
          <a:xfrm>
            <a:off x="7164288" y="6411461"/>
            <a:ext cx="1815753" cy="370620"/>
          </a:xfrm>
          <a:prstGeom prst="rect">
            <a:avLst/>
          </a:prstGeom>
          <a:noFill/>
        </p:spPr>
        <p:txBody>
          <a:bodyPr wrap="square" rtlCol="0">
            <a:spAutoFit/>
          </a:bodyPr>
          <a:lstStyle/>
          <a:p>
            <a:pPr algn="r"/>
            <a:r>
              <a:rPr lang="en-GB" dirty="0">
                <a:solidFill>
                  <a:schemeClr val="bg1"/>
                </a:solidFill>
              </a:rPr>
              <a:t>ttrockstars.com</a:t>
            </a:r>
          </a:p>
        </p:txBody>
      </p:sp>
      <p:pic>
        <p:nvPicPr>
          <p:cNvPr id="10" name="Picture 2" descr="C:\Users\Bruno\Dropbox\TTRS\Avatars\Character 3.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44687" y="6399084"/>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Users\Bruno\Dropbox\TTRS\Avatars\Character 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99176" y="6393143"/>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C:\Users\Bruno\Dropbox\TTRS\Avatars\Character 2.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21932" y="6392307"/>
            <a:ext cx="408928" cy="408928"/>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2433820" y="1268759"/>
            <a:ext cx="4351542" cy="5522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0" name="Picture 59" descr="... | Free Stock Photo | Illustration of a laptop computer | # 1711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679666" y="8732855"/>
            <a:ext cx="5893460" cy="5893460"/>
          </a:xfrm>
          <a:prstGeom prst="rect">
            <a:avLst/>
          </a:prstGeom>
        </p:spPr>
      </p:pic>
      <p:sp>
        <p:nvSpPr>
          <p:cNvPr id="58" name="TextBox 57"/>
          <p:cNvSpPr txBox="1"/>
          <p:nvPr/>
        </p:nvSpPr>
        <p:spPr>
          <a:xfrm>
            <a:off x="3063006" y="9636172"/>
            <a:ext cx="3093170" cy="769441"/>
          </a:xfrm>
          <a:prstGeom prst="rect">
            <a:avLst/>
          </a:prstGeom>
          <a:noFill/>
        </p:spPr>
        <p:txBody>
          <a:bodyPr wrap="square" rtlCol="0">
            <a:spAutoFit/>
          </a:bodyPr>
          <a:lstStyle/>
          <a:p>
            <a:pPr algn="ctr"/>
            <a:r>
              <a:rPr lang="en-GB" sz="4400" b="1" dirty="0">
                <a:solidFill>
                  <a:schemeClr val="bg1"/>
                </a:solidFill>
              </a:rPr>
              <a:t>Total Time</a:t>
            </a:r>
          </a:p>
        </p:txBody>
      </p:sp>
      <p:sp>
        <p:nvSpPr>
          <p:cNvPr id="59" name="TextBox 58"/>
          <p:cNvSpPr txBox="1"/>
          <p:nvPr/>
        </p:nvSpPr>
        <p:spPr>
          <a:xfrm>
            <a:off x="3063006" y="10970705"/>
            <a:ext cx="3093170" cy="769441"/>
          </a:xfrm>
          <a:prstGeom prst="rect">
            <a:avLst/>
          </a:prstGeom>
          <a:noFill/>
        </p:spPr>
        <p:txBody>
          <a:bodyPr wrap="square" rtlCol="0">
            <a:spAutoFit/>
          </a:bodyPr>
          <a:lstStyle/>
          <a:p>
            <a:pPr algn="ctr"/>
            <a:r>
              <a:rPr lang="en-GB" sz="4400" b="1" dirty="0">
                <a:solidFill>
                  <a:schemeClr val="bg1"/>
                </a:solidFill>
              </a:rPr>
              <a:t>Total Score</a:t>
            </a:r>
          </a:p>
        </p:txBody>
      </p:sp>
      <p:sp>
        <p:nvSpPr>
          <p:cNvPr id="55" name="TextBox 54"/>
          <p:cNvSpPr txBox="1"/>
          <p:nvPr/>
        </p:nvSpPr>
        <p:spPr>
          <a:xfrm>
            <a:off x="3063006" y="10303439"/>
            <a:ext cx="3093170" cy="769441"/>
          </a:xfrm>
          <a:prstGeom prst="rect">
            <a:avLst/>
          </a:prstGeom>
          <a:noFill/>
        </p:spPr>
        <p:txBody>
          <a:bodyPr wrap="square" rtlCol="0">
            <a:spAutoFit/>
          </a:bodyPr>
          <a:lstStyle/>
          <a:p>
            <a:pPr algn="ctr"/>
            <a:r>
              <a:rPr lang="en-GB" sz="4400" b="1" dirty="0">
                <a:solidFill>
                  <a:schemeClr val="bg1"/>
                </a:solidFill>
              </a:rPr>
              <a:t>÷</a:t>
            </a:r>
          </a:p>
        </p:txBody>
      </p:sp>
      <p:grpSp>
        <p:nvGrpSpPr>
          <p:cNvPr id="24" name="Group 23"/>
          <p:cNvGrpSpPr/>
          <p:nvPr/>
        </p:nvGrpSpPr>
        <p:grpSpPr>
          <a:xfrm>
            <a:off x="32262" y="535474"/>
            <a:ext cx="8277724" cy="6858000"/>
            <a:chOff x="-6439770" y="4960085"/>
            <a:chExt cx="8277724" cy="6858000"/>
          </a:xfrm>
        </p:grpSpPr>
        <p:pic>
          <p:nvPicPr>
            <p:cNvPr id="20" name="Picture 1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439770" y="4960085"/>
              <a:ext cx="4848301" cy="6858000"/>
            </a:xfrm>
            <a:prstGeom prst="rect">
              <a:avLst/>
            </a:prstGeom>
          </p:spPr>
        </p:pic>
        <p:sp>
          <p:nvSpPr>
            <p:cNvPr id="21" name="TextBox 20"/>
            <p:cNvSpPr txBox="1"/>
            <p:nvPr/>
          </p:nvSpPr>
          <p:spPr>
            <a:xfrm>
              <a:off x="-2988473" y="7192969"/>
              <a:ext cx="4826427" cy="2123658"/>
            </a:xfrm>
            <a:prstGeom prst="rect">
              <a:avLst/>
            </a:prstGeom>
            <a:noFill/>
          </p:spPr>
          <p:txBody>
            <a:bodyPr wrap="square" rtlCol="0">
              <a:spAutoFit/>
            </a:bodyPr>
            <a:lstStyle/>
            <a:p>
              <a:pPr algn="ctr"/>
              <a:r>
                <a:rPr lang="en-GB" sz="4400" dirty="0">
                  <a:solidFill>
                    <a:schemeClr val="bg1"/>
                  </a:solidFill>
                </a:rPr>
                <a:t>Unsigned Act</a:t>
              </a:r>
            </a:p>
            <a:p>
              <a:pPr algn="ctr"/>
              <a:endParaRPr lang="en-GB" sz="4400" dirty="0">
                <a:solidFill>
                  <a:schemeClr val="bg1"/>
                </a:solidFill>
              </a:endParaRPr>
            </a:p>
            <a:p>
              <a:pPr algn="ctr"/>
              <a:r>
                <a:rPr lang="en-GB" sz="4400" dirty="0">
                  <a:solidFill>
                    <a:schemeClr val="bg1"/>
                  </a:solidFill>
                </a:rPr>
                <a:t>7 seconds/question</a:t>
              </a:r>
            </a:p>
          </p:txBody>
        </p:sp>
      </p:grpSp>
      <p:grpSp>
        <p:nvGrpSpPr>
          <p:cNvPr id="27" name="Group 26"/>
          <p:cNvGrpSpPr/>
          <p:nvPr/>
        </p:nvGrpSpPr>
        <p:grpSpPr>
          <a:xfrm>
            <a:off x="-1356106" y="-280339"/>
            <a:ext cx="9416751" cy="9484606"/>
            <a:chOff x="8718247" y="4373711"/>
            <a:chExt cx="8500285" cy="8561536"/>
          </a:xfrm>
        </p:grpSpPr>
        <p:pic>
          <p:nvPicPr>
            <p:cNvPr id="14" name="Picture 13"/>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8247" y="4373711"/>
              <a:ext cx="6052625" cy="8561536"/>
            </a:xfrm>
            <a:prstGeom prst="rect">
              <a:avLst/>
            </a:prstGeom>
          </p:spPr>
        </p:pic>
        <p:sp>
          <p:nvSpPr>
            <p:cNvPr id="28" name="TextBox 27"/>
            <p:cNvSpPr txBox="1"/>
            <p:nvPr/>
          </p:nvSpPr>
          <p:spPr>
            <a:xfrm>
              <a:off x="12392105" y="7192969"/>
              <a:ext cx="4826427" cy="2123658"/>
            </a:xfrm>
            <a:prstGeom prst="rect">
              <a:avLst/>
            </a:prstGeom>
            <a:noFill/>
          </p:spPr>
          <p:txBody>
            <a:bodyPr wrap="square" rtlCol="0">
              <a:spAutoFit/>
            </a:bodyPr>
            <a:lstStyle/>
            <a:p>
              <a:pPr algn="ctr"/>
              <a:r>
                <a:rPr lang="en-GB" sz="4400" dirty="0" err="1">
                  <a:solidFill>
                    <a:schemeClr val="bg1"/>
                  </a:solidFill>
                </a:rPr>
                <a:t>Gigger</a:t>
              </a:r>
              <a:endParaRPr lang="en-GB" sz="4400" dirty="0">
                <a:solidFill>
                  <a:schemeClr val="bg1"/>
                </a:solidFill>
              </a:endParaRPr>
            </a:p>
            <a:p>
              <a:pPr algn="ctr"/>
              <a:endParaRPr lang="en-GB" sz="4400" dirty="0">
                <a:solidFill>
                  <a:schemeClr val="bg1"/>
                </a:solidFill>
              </a:endParaRPr>
            </a:p>
            <a:p>
              <a:pPr algn="ctr"/>
              <a:r>
                <a:rPr lang="en-GB" sz="4400" dirty="0">
                  <a:solidFill>
                    <a:schemeClr val="bg1"/>
                  </a:solidFill>
                </a:rPr>
                <a:t>8 seconds/question</a:t>
              </a:r>
            </a:p>
          </p:txBody>
        </p:sp>
      </p:grpSp>
      <p:grpSp>
        <p:nvGrpSpPr>
          <p:cNvPr id="41" name="Group 40"/>
          <p:cNvGrpSpPr/>
          <p:nvPr/>
        </p:nvGrpSpPr>
        <p:grpSpPr>
          <a:xfrm>
            <a:off x="75318" y="535474"/>
            <a:ext cx="8211939" cy="6478792"/>
            <a:chOff x="641847" y="714177"/>
            <a:chExt cx="8211939" cy="6478792"/>
          </a:xfrm>
        </p:grpSpPr>
        <p:pic>
          <p:nvPicPr>
            <p:cNvPr id="2" name="Picture 1"/>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41847" y="714177"/>
              <a:ext cx="4580218" cy="6478792"/>
            </a:xfrm>
            <a:prstGeom prst="rect">
              <a:avLst/>
            </a:prstGeom>
          </p:spPr>
        </p:pic>
        <p:sp>
          <p:nvSpPr>
            <p:cNvPr id="29" name="TextBox 28"/>
            <p:cNvSpPr txBox="1"/>
            <p:nvPr/>
          </p:nvSpPr>
          <p:spPr>
            <a:xfrm>
              <a:off x="3547792" y="3088068"/>
              <a:ext cx="5305994" cy="2123658"/>
            </a:xfrm>
            <a:prstGeom prst="rect">
              <a:avLst/>
            </a:prstGeom>
            <a:noFill/>
          </p:spPr>
          <p:txBody>
            <a:bodyPr wrap="square" rtlCol="0">
              <a:spAutoFit/>
            </a:bodyPr>
            <a:lstStyle/>
            <a:p>
              <a:pPr algn="ctr"/>
              <a:r>
                <a:rPr lang="en-GB" sz="4400" dirty="0">
                  <a:solidFill>
                    <a:schemeClr val="bg1"/>
                  </a:solidFill>
                </a:rPr>
                <a:t>Wannabe</a:t>
              </a:r>
            </a:p>
            <a:p>
              <a:pPr algn="ctr"/>
              <a:endParaRPr lang="en-GB" sz="4400" dirty="0">
                <a:solidFill>
                  <a:schemeClr val="bg1"/>
                </a:solidFill>
              </a:endParaRPr>
            </a:p>
            <a:p>
              <a:pPr algn="ctr"/>
              <a:r>
                <a:rPr lang="en-GB" sz="4400" dirty="0">
                  <a:solidFill>
                    <a:schemeClr val="bg1"/>
                  </a:solidFill>
                </a:rPr>
                <a:t>+10 seconds/question</a:t>
              </a:r>
            </a:p>
          </p:txBody>
        </p:sp>
      </p:grpSp>
      <p:grpSp>
        <p:nvGrpSpPr>
          <p:cNvPr id="26" name="Group 25"/>
          <p:cNvGrpSpPr/>
          <p:nvPr/>
        </p:nvGrpSpPr>
        <p:grpSpPr>
          <a:xfrm>
            <a:off x="401278" y="679642"/>
            <a:ext cx="8273736" cy="6858000"/>
            <a:chOff x="11533367" y="-2547664"/>
            <a:chExt cx="8273736" cy="6858000"/>
          </a:xfrm>
        </p:grpSpPr>
        <p:pic>
          <p:nvPicPr>
            <p:cNvPr id="18" name="Picture 17"/>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1533367" y="-2547664"/>
              <a:ext cx="4848301" cy="6858000"/>
            </a:xfrm>
            <a:prstGeom prst="rect">
              <a:avLst/>
            </a:prstGeom>
          </p:spPr>
        </p:pic>
        <p:sp>
          <p:nvSpPr>
            <p:cNvPr id="30" name="TextBox 29"/>
            <p:cNvSpPr txBox="1"/>
            <p:nvPr/>
          </p:nvSpPr>
          <p:spPr>
            <a:xfrm>
              <a:off x="14818501" y="-1052781"/>
              <a:ext cx="4988602" cy="2123658"/>
            </a:xfrm>
            <a:prstGeom prst="rect">
              <a:avLst/>
            </a:prstGeom>
            <a:noFill/>
          </p:spPr>
          <p:txBody>
            <a:bodyPr wrap="square" rtlCol="0">
              <a:spAutoFit/>
            </a:bodyPr>
            <a:lstStyle/>
            <a:p>
              <a:pPr algn="ctr"/>
              <a:r>
                <a:rPr lang="en-GB" sz="4400" dirty="0">
                  <a:solidFill>
                    <a:schemeClr val="bg1"/>
                  </a:solidFill>
                </a:rPr>
                <a:t>Rock Star</a:t>
              </a:r>
            </a:p>
            <a:p>
              <a:pPr algn="ctr"/>
              <a:endParaRPr lang="en-GB" sz="4400" dirty="0">
                <a:solidFill>
                  <a:schemeClr val="bg1"/>
                </a:solidFill>
              </a:endParaRPr>
            </a:p>
            <a:p>
              <a:pPr algn="ctr"/>
              <a:r>
                <a:rPr lang="en-GB" sz="4400" dirty="0">
                  <a:solidFill>
                    <a:schemeClr val="bg1"/>
                  </a:solidFill>
                </a:rPr>
                <a:t>3 seconds/question</a:t>
              </a:r>
            </a:p>
          </p:txBody>
        </p:sp>
      </p:grpSp>
      <p:grpSp>
        <p:nvGrpSpPr>
          <p:cNvPr id="38" name="Group 37"/>
          <p:cNvGrpSpPr/>
          <p:nvPr/>
        </p:nvGrpSpPr>
        <p:grpSpPr>
          <a:xfrm>
            <a:off x="-565679" y="-643548"/>
            <a:ext cx="9269282" cy="8728084"/>
            <a:chOff x="10928754" y="330276"/>
            <a:chExt cx="9269282" cy="8728084"/>
          </a:xfrm>
        </p:grpSpPr>
        <p:pic>
          <p:nvPicPr>
            <p:cNvPr id="3" name="Picture 2"/>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0928754" y="330276"/>
              <a:ext cx="6170368" cy="8728084"/>
            </a:xfrm>
            <a:prstGeom prst="rect">
              <a:avLst/>
            </a:prstGeom>
          </p:spPr>
        </p:pic>
        <p:sp>
          <p:nvSpPr>
            <p:cNvPr id="31" name="TextBox 30"/>
            <p:cNvSpPr txBox="1"/>
            <p:nvPr/>
          </p:nvSpPr>
          <p:spPr>
            <a:xfrm>
              <a:off x="15209434" y="3549766"/>
              <a:ext cx="4988602" cy="2123658"/>
            </a:xfrm>
            <a:prstGeom prst="rect">
              <a:avLst/>
            </a:prstGeom>
            <a:noFill/>
          </p:spPr>
          <p:txBody>
            <a:bodyPr wrap="square" rtlCol="0">
              <a:spAutoFit/>
            </a:bodyPr>
            <a:lstStyle/>
            <a:p>
              <a:pPr algn="ctr"/>
              <a:r>
                <a:rPr lang="en-GB" sz="4400" dirty="0">
                  <a:solidFill>
                    <a:schemeClr val="bg1"/>
                  </a:solidFill>
                </a:rPr>
                <a:t>Breakthrough Artist</a:t>
              </a:r>
            </a:p>
            <a:p>
              <a:pPr algn="ctr"/>
              <a:endParaRPr lang="en-GB" sz="4400" dirty="0">
                <a:solidFill>
                  <a:schemeClr val="bg1"/>
                </a:solidFill>
              </a:endParaRPr>
            </a:p>
            <a:p>
              <a:pPr algn="ctr"/>
              <a:r>
                <a:rPr lang="en-GB" sz="4400" dirty="0">
                  <a:solidFill>
                    <a:schemeClr val="bg1"/>
                  </a:solidFill>
                </a:rPr>
                <a:t>6 seconds/question</a:t>
              </a:r>
            </a:p>
          </p:txBody>
        </p:sp>
      </p:grpSp>
      <p:grpSp>
        <p:nvGrpSpPr>
          <p:cNvPr id="22" name="Group 21"/>
          <p:cNvGrpSpPr/>
          <p:nvPr/>
        </p:nvGrpSpPr>
        <p:grpSpPr>
          <a:xfrm>
            <a:off x="-183701" y="476672"/>
            <a:ext cx="9085815" cy="7358590"/>
            <a:chOff x="-10261648" y="-2808312"/>
            <a:chExt cx="8467726" cy="6858000"/>
          </a:xfrm>
        </p:grpSpPr>
        <p:pic>
          <p:nvPicPr>
            <p:cNvPr id="19" name="Picture 18"/>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0261648" y="-2808312"/>
              <a:ext cx="4848301" cy="6858000"/>
            </a:xfrm>
            <a:prstGeom prst="rect">
              <a:avLst/>
            </a:prstGeom>
          </p:spPr>
        </p:pic>
        <p:sp>
          <p:nvSpPr>
            <p:cNvPr id="32" name="TextBox 31"/>
            <p:cNvSpPr txBox="1"/>
            <p:nvPr/>
          </p:nvSpPr>
          <p:spPr>
            <a:xfrm>
              <a:off x="-6782524" y="-726860"/>
              <a:ext cx="4988602" cy="2123658"/>
            </a:xfrm>
            <a:prstGeom prst="rect">
              <a:avLst/>
            </a:prstGeom>
            <a:noFill/>
          </p:spPr>
          <p:txBody>
            <a:bodyPr wrap="square" rtlCol="0">
              <a:spAutoFit/>
            </a:bodyPr>
            <a:lstStyle/>
            <a:p>
              <a:pPr algn="ctr"/>
              <a:r>
                <a:rPr lang="en-GB" sz="4400" dirty="0">
                  <a:solidFill>
                    <a:schemeClr val="bg1"/>
                  </a:solidFill>
                </a:rPr>
                <a:t>Support Act</a:t>
              </a:r>
            </a:p>
            <a:p>
              <a:pPr algn="ctr"/>
              <a:endParaRPr lang="en-GB" sz="4400" dirty="0">
                <a:solidFill>
                  <a:schemeClr val="bg1"/>
                </a:solidFill>
              </a:endParaRPr>
            </a:p>
            <a:p>
              <a:pPr algn="ctr"/>
              <a:r>
                <a:rPr lang="en-GB" sz="4400" dirty="0">
                  <a:solidFill>
                    <a:schemeClr val="bg1"/>
                  </a:solidFill>
                </a:rPr>
                <a:t>5 seconds/question</a:t>
              </a:r>
            </a:p>
          </p:txBody>
        </p:sp>
      </p:grpSp>
      <p:grpSp>
        <p:nvGrpSpPr>
          <p:cNvPr id="40" name="Group 39"/>
          <p:cNvGrpSpPr/>
          <p:nvPr/>
        </p:nvGrpSpPr>
        <p:grpSpPr>
          <a:xfrm>
            <a:off x="312342" y="616042"/>
            <a:ext cx="7545789" cy="6858000"/>
            <a:chOff x="-10280871" y="9316627"/>
            <a:chExt cx="7545789" cy="6858000"/>
          </a:xfrm>
        </p:grpSpPr>
        <p:pic>
          <p:nvPicPr>
            <p:cNvPr id="15" name="Picture 14"/>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0280871" y="9316627"/>
              <a:ext cx="4848301" cy="6858000"/>
            </a:xfrm>
            <a:prstGeom prst="rect">
              <a:avLst/>
            </a:prstGeom>
          </p:spPr>
        </p:pic>
        <p:sp>
          <p:nvSpPr>
            <p:cNvPr id="33" name="TextBox 32"/>
            <p:cNvSpPr txBox="1"/>
            <p:nvPr/>
          </p:nvSpPr>
          <p:spPr>
            <a:xfrm>
              <a:off x="-7723684" y="11794723"/>
              <a:ext cx="4988602" cy="2123658"/>
            </a:xfrm>
            <a:prstGeom prst="rect">
              <a:avLst/>
            </a:prstGeom>
            <a:noFill/>
          </p:spPr>
          <p:txBody>
            <a:bodyPr wrap="square" rtlCol="0">
              <a:spAutoFit/>
            </a:bodyPr>
            <a:lstStyle/>
            <a:p>
              <a:pPr algn="ctr"/>
              <a:r>
                <a:rPr lang="en-GB" sz="4400" dirty="0">
                  <a:solidFill>
                    <a:schemeClr val="bg1"/>
                  </a:solidFill>
                </a:rPr>
                <a:t>Headliner</a:t>
              </a:r>
            </a:p>
            <a:p>
              <a:pPr algn="ctr"/>
              <a:endParaRPr lang="en-GB" sz="4400" dirty="0">
                <a:solidFill>
                  <a:schemeClr val="bg1"/>
                </a:solidFill>
              </a:endParaRPr>
            </a:p>
            <a:p>
              <a:pPr algn="ctr"/>
              <a:r>
                <a:rPr lang="en-GB" sz="4400" dirty="0">
                  <a:solidFill>
                    <a:schemeClr val="bg1"/>
                  </a:solidFill>
                </a:rPr>
                <a:t>4 seconds/question</a:t>
              </a:r>
            </a:p>
          </p:txBody>
        </p:sp>
      </p:grpSp>
      <p:grpSp>
        <p:nvGrpSpPr>
          <p:cNvPr id="23" name="Group 22"/>
          <p:cNvGrpSpPr/>
          <p:nvPr/>
        </p:nvGrpSpPr>
        <p:grpSpPr>
          <a:xfrm>
            <a:off x="-73105" y="52422"/>
            <a:ext cx="8762524" cy="7548819"/>
            <a:chOff x="-8633703" y="1396798"/>
            <a:chExt cx="7960635" cy="6858000"/>
          </a:xfrm>
        </p:grpSpPr>
        <p:pic>
          <p:nvPicPr>
            <p:cNvPr id="13" name="Picture 12"/>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8633703" y="1396798"/>
              <a:ext cx="4848301" cy="6858000"/>
            </a:xfrm>
            <a:prstGeom prst="rect">
              <a:avLst/>
            </a:prstGeom>
          </p:spPr>
        </p:pic>
        <p:sp>
          <p:nvSpPr>
            <p:cNvPr id="34" name="TextBox 33"/>
            <p:cNvSpPr txBox="1"/>
            <p:nvPr/>
          </p:nvSpPr>
          <p:spPr>
            <a:xfrm>
              <a:off x="-5661670" y="3709383"/>
              <a:ext cx="4988602" cy="2123658"/>
            </a:xfrm>
            <a:prstGeom prst="rect">
              <a:avLst/>
            </a:prstGeom>
            <a:noFill/>
          </p:spPr>
          <p:txBody>
            <a:bodyPr wrap="square" rtlCol="0">
              <a:spAutoFit/>
            </a:bodyPr>
            <a:lstStyle/>
            <a:p>
              <a:pPr algn="ctr"/>
              <a:r>
                <a:rPr lang="en-GB" sz="4400" dirty="0">
                  <a:solidFill>
                    <a:schemeClr val="bg1"/>
                  </a:solidFill>
                </a:rPr>
                <a:t>Garage Rocker</a:t>
              </a:r>
            </a:p>
            <a:p>
              <a:pPr algn="ctr"/>
              <a:endParaRPr lang="en-GB" sz="4400" dirty="0">
                <a:solidFill>
                  <a:schemeClr val="bg1"/>
                </a:solidFill>
              </a:endParaRPr>
            </a:p>
            <a:p>
              <a:pPr algn="ctr"/>
              <a:r>
                <a:rPr lang="en-GB" sz="4400" dirty="0">
                  <a:solidFill>
                    <a:schemeClr val="bg1"/>
                  </a:solidFill>
                </a:rPr>
                <a:t>10 seconds/question</a:t>
              </a:r>
            </a:p>
          </p:txBody>
        </p:sp>
      </p:grpSp>
      <p:grpSp>
        <p:nvGrpSpPr>
          <p:cNvPr id="25" name="Group 24"/>
          <p:cNvGrpSpPr/>
          <p:nvPr/>
        </p:nvGrpSpPr>
        <p:grpSpPr>
          <a:xfrm>
            <a:off x="-330285" y="193695"/>
            <a:ext cx="8602056" cy="7256537"/>
            <a:chOff x="-2700203" y="-5707345"/>
            <a:chExt cx="8129622" cy="6858000"/>
          </a:xfrm>
        </p:grpSpPr>
        <p:pic>
          <p:nvPicPr>
            <p:cNvPr id="9" name="Picture 8"/>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2700203" y="-5707345"/>
              <a:ext cx="4848301" cy="6858000"/>
            </a:xfrm>
            <a:prstGeom prst="rect">
              <a:avLst/>
            </a:prstGeom>
          </p:spPr>
        </p:pic>
        <p:sp>
          <p:nvSpPr>
            <p:cNvPr id="35" name="TextBox 34"/>
            <p:cNvSpPr txBox="1"/>
            <p:nvPr/>
          </p:nvSpPr>
          <p:spPr>
            <a:xfrm>
              <a:off x="440817" y="-3276802"/>
              <a:ext cx="4988602" cy="2123658"/>
            </a:xfrm>
            <a:prstGeom prst="rect">
              <a:avLst/>
            </a:prstGeom>
            <a:noFill/>
          </p:spPr>
          <p:txBody>
            <a:bodyPr wrap="square" rtlCol="0">
              <a:spAutoFit/>
            </a:bodyPr>
            <a:lstStyle/>
            <a:p>
              <a:pPr algn="ctr"/>
              <a:r>
                <a:rPr lang="en-GB" sz="4400" dirty="0">
                  <a:solidFill>
                    <a:schemeClr val="bg1"/>
                  </a:solidFill>
                </a:rPr>
                <a:t>Busker</a:t>
              </a:r>
            </a:p>
            <a:p>
              <a:pPr algn="ctr"/>
              <a:endParaRPr lang="en-GB" sz="4400" dirty="0">
                <a:solidFill>
                  <a:schemeClr val="bg1"/>
                </a:solidFill>
              </a:endParaRPr>
            </a:p>
            <a:p>
              <a:pPr algn="ctr"/>
              <a:r>
                <a:rPr lang="en-GB" sz="4400" dirty="0">
                  <a:solidFill>
                    <a:schemeClr val="bg1"/>
                  </a:solidFill>
                </a:rPr>
                <a:t>9 seconds/question</a:t>
              </a:r>
            </a:p>
          </p:txBody>
        </p:sp>
      </p:grpSp>
      <p:grpSp>
        <p:nvGrpSpPr>
          <p:cNvPr id="39" name="Group 38"/>
          <p:cNvGrpSpPr/>
          <p:nvPr/>
        </p:nvGrpSpPr>
        <p:grpSpPr>
          <a:xfrm>
            <a:off x="529617" y="316433"/>
            <a:ext cx="8879044" cy="6858000"/>
            <a:chOff x="9366319" y="8770260"/>
            <a:chExt cx="8879044" cy="6858000"/>
          </a:xfrm>
        </p:grpSpPr>
        <p:pic>
          <p:nvPicPr>
            <p:cNvPr id="17" name="Picture 16"/>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9366319" y="8770260"/>
              <a:ext cx="4848301" cy="6858000"/>
            </a:xfrm>
            <a:prstGeom prst="rect">
              <a:avLst/>
            </a:prstGeom>
          </p:spPr>
        </p:pic>
        <p:sp>
          <p:nvSpPr>
            <p:cNvPr id="37" name="TextBox 36"/>
            <p:cNvSpPr txBox="1"/>
            <p:nvPr/>
          </p:nvSpPr>
          <p:spPr>
            <a:xfrm>
              <a:off x="13418936" y="10711782"/>
              <a:ext cx="4826427" cy="2862322"/>
            </a:xfrm>
            <a:prstGeom prst="rect">
              <a:avLst/>
            </a:prstGeom>
            <a:noFill/>
          </p:spPr>
          <p:txBody>
            <a:bodyPr wrap="square" rtlCol="0">
              <a:spAutoFit/>
            </a:bodyPr>
            <a:lstStyle/>
            <a:p>
              <a:pPr algn="ctr"/>
              <a:r>
                <a:rPr lang="en-GB" sz="4400" dirty="0">
                  <a:solidFill>
                    <a:srgbClr val="FFC000"/>
                  </a:solidFill>
                  <a:latin typeface="vtks Rude Metal shadow" panose="02000000000000000000" pitchFamily="2" charset="0"/>
                </a:rPr>
                <a:t>Rock Hero</a:t>
              </a:r>
            </a:p>
            <a:p>
              <a:pPr algn="ctr"/>
              <a:endParaRPr lang="en-GB" sz="4400" dirty="0">
                <a:solidFill>
                  <a:srgbClr val="FFC000"/>
                </a:solidFill>
                <a:latin typeface="vtks Rude Metal shadow" panose="02000000000000000000" pitchFamily="2" charset="0"/>
              </a:endParaRPr>
            </a:p>
            <a:p>
              <a:pPr algn="ctr"/>
              <a:r>
                <a:rPr lang="en-GB" sz="4400" dirty="0">
                  <a:solidFill>
                    <a:srgbClr val="FFC000"/>
                  </a:solidFill>
                  <a:latin typeface="vtks Rude Metal shadow" panose="02000000000000000000" pitchFamily="2" charset="0"/>
                </a:rPr>
                <a:t>one</a:t>
              </a:r>
              <a:r>
                <a:rPr lang="en-GB" sz="4800" b="1" dirty="0">
                  <a:solidFill>
                    <a:srgbClr val="FFC000"/>
                  </a:solidFill>
                  <a:latin typeface="vtks Rude Metal shadow" panose="02000000000000000000" pitchFamily="2" charset="0"/>
                </a:rPr>
                <a:t> </a:t>
              </a:r>
              <a:r>
                <a:rPr lang="en-GB" sz="4400" dirty="0">
                  <a:solidFill>
                    <a:srgbClr val="FFC000"/>
                  </a:solidFill>
                  <a:latin typeface="vtks Rude Metal shadow" panose="02000000000000000000" pitchFamily="2" charset="0"/>
                </a:rPr>
                <a:t>second</a:t>
              </a:r>
            </a:p>
            <a:p>
              <a:pPr algn="ctr"/>
              <a:r>
                <a:rPr lang="en-GB" sz="4400" dirty="0">
                  <a:solidFill>
                    <a:srgbClr val="FFC000"/>
                  </a:solidFill>
                  <a:latin typeface="vtks Rude Metal shadow" panose="02000000000000000000" pitchFamily="2" charset="0"/>
                </a:rPr>
                <a:t>per question</a:t>
              </a:r>
            </a:p>
          </p:txBody>
        </p:sp>
      </p:grpSp>
      <p:grpSp>
        <p:nvGrpSpPr>
          <p:cNvPr id="42" name="Group 41"/>
          <p:cNvGrpSpPr/>
          <p:nvPr/>
        </p:nvGrpSpPr>
        <p:grpSpPr>
          <a:xfrm>
            <a:off x="843867" y="2257955"/>
            <a:ext cx="7882060" cy="2832924"/>
            <a:chOff x="843867" y="2257955"/>
            <a:chExt cx="7882060" cy="2832924"/>
          </a:xfrm>
        </p:grpSpPr>
        <p:pic>
          <p:nvPicPr>
            <p:cNvPr id="1027" name="Picture 3"/>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3867" y="2257955"/>
              <a:ext cx="3512752" cy="283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 name="TextBox 49"/>
            <p:cNvSpPr txBox="1"/>
            <p:nvPr/>
          </p:nvSpPr>
          <p:spPr>
            <a:xfrm>
              <a:off x="3899500" y="2768358"/>
              <a:ext cx="4826427" cy="2123658"/>
            </a:xfrm>
            <a:prstGeom prst="rect">
              <a:avLst/>
            </a:prstGeom>
            <a:noFill/>
          </p:spPr>
          <p:txBody>
            <a:bodyPr wrap="square" rtlCol="0">
              <a:spAutoFit/>
            </a:bodyPr>
            <a:lstStyle/>
            <a:p>
              <a:pPr algn="ctr"/>
              <a:r>
                <a:rPr lang="en-GB" sz="4400" dirty="0" smtClean="0">
                  <a:solidFill>
                    <a:schemeClr val="bg1"/>
                  </a:solidFill>
                </a:rPr>
                <a:t>Rock Legend</a:t>
              </a:r>
              <a:endParaRPr lang="en-GB" sz="4400" dirty="0">
                <a:solidFill>
                  <a:schemeClr val="bg1"/>
                </a:solidFill>
              </a:endParaRPr>
            </a:p>
            <a:p>
              <a:pPr algn="ctr"/>
              <a:endParaRPr lang="en-GB" sz="4400" dirty="0">
                <a:solidFill>
                  <a:schemeClr val="bg1"/>
                </a:solidFill>
              </a:endParaRPr>
            </a:p>
            <a:p>
              <a:pPr algn="ctr"/>
              <a:r>
                <a:rPr lang="en-GB" sz="4400" dirty="0" smtClean="0">
                  <a:solidFill>
                    <a:schemeClr val="bg1"/>
                  </a:solidFill>
                </a:rPr>
                <a:t>2 </a:t>
              </a:r>
              <a:r>
                <a:rPr lang="en-GB" sz="4400" dirty="0">
                  <a:solidFill>
                    <a:schemeClr val="bg1"/>
                  </a:solidFill>
                </a:rPr>
                <a:t>seconds/question</a:t>
              </a:r>
            </a:p>
          </p:txBody>
        </p:sp>
      </p:grpSp>
    </p:spTree>
    <p:extLst>
      <p:ext uri="{BB962C8B-B14F-4D97-AF65-F5344CB8AC3E}">
        <p14:creationId xmlns:p14="http://schemas.microsoft.com/office/powerpoint/2010/main" val="321247406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par>
                                <p:cTn id="15" presetID="2" presetClass="exit" presetSubtype="2" fill="hold" nodeType="withEffect">
                                  <p:stCondLst>
                                    <p:cond delay="0"/>
                                  </p:stCondLst>
                                  <p:childTnLst>
                                    <p:anim calcmode="lin" valueType="num">
                                      <p:cBhvr additive="base">
                                        <p:cTn id="16" dur="500"/>
                                        <p:tgtEl>
                                          <p:spTgt spid="41"/>
                                        </p:tgtEl>
                                        <p:attrNameLst>
                                          <p:attrName>ppt_x</p:attrName>
                                        </p:attrNameLst>
                                      </p:cBhvr>
                                      <p:tavLst>
                                        <p:tav tm="0">
                                          <p:val>
                                            <p:strVal val="ppt_x"/>
                                          </p:val>
                                        </p:tav>
                                        <p:tav tm="100000">
                                          <p:val>
                                            <p:strVal val="1+ppt_w/2"/>
                                          </p:val>
                                        </p:tav>
                                      </p:tavLst>
                                    </p:anim>
                                    <p:anim calcmode="lin" valueType="num">
                                      <p:cBhvr additive="base">
                                        <p:cTn id="17" dur="500"/>
                                        <p:tgtEl>
                                          <p:spTgt spid="41"/>
                                        </p:tgtEl>
                                        <p:attrNameLst>
                                          <p:attrName>ppt_y</p:attrName>
                                        </p:attrNameLst>
                                      </p:cBhvr>
                                      <p:tavLst>
                                        <p:tav tm="0">
                                          <p:val>
                                            <p:strVal val="ppt_y"/>
                                          </p:val>
                                        </p:tav>
                                        <p:tav tm="100000">
                                          <p:val>
                                            <p:strVal val="ppt_y"/>
                                          </p:val>
                                        </p:tav>
                                      </p:tavLst>
                                    </p:anim>
                                    <p:set>
                                      <p:cBhvr>
                                        <p:cTn id="18" dur="1" fill="hold">
                                          <p:stCondLst>
                                            <p:cond delay="499"/>
                                          </p:stCondLst>
                                        </p:cTn>
                                        <p:tgtEl>
                                          <p:spTgt spid="4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par>
                                <p:cTn id="25" presetID="2" presetClass="exit" presetSubtype="2" fill="hold" nodeType="withEffect">
                                  <p:stCondLst>
                                    <p:cond delay="0"/>
                                  </p:stCondLst>
                                  <p:childTnLst>
                                    <p:anim calcmode="lin" valueType="num">
                                      <p:cBhvr additive="base">
                                        <p:cTn id="26" dur="500"/>
                                        <p:tgtEl>
                                          <p:spTgt spid="23"/>
                                        </p:tgtEl>
                                        <p:attrNameLst>
                                          <p:attrName>ppt_x</p:attrName>
                                        </p:attrNameLst>
                                      </p:cBhvr>
                                      <p:tavLst>
                                        <p:tav tm="0">
                                          <p:val>
                                            <p:strVal val="ppt_x"/>
                                          </p:val>
                                        </p:tav>
                                        <p:tav tm="100000">
                                          <p:val>
                                            <p:strVal val="1+ppt_w/2"/>
                                          </p:val>
                                        </p:tav>
                                      </p:tavLst>
                                    </p:anim>
                                    <p:anim calcmode="lin" valueType="num">
                                      <p:cBhvr additive="base">
                                        <p:cTn id="27" dur="500"/>
                                        <p:tgtEl>
                                          <p:spTgt spid="23"/>
                                        </p:tgtEl>
                                        <p:attrNameLst>
                                          <p:attrName>ppt_y</p:attrName>
                                        </p:attrNameLst>
                                      </p:cBhvr>
                                      <p:tavLst>
                                        <p:tav tm="0">
                                          <p:val>
                                            <p:strVal val="ppt_y"/>
                                          </p:val>
                                        </p:tav>
                                        <p:tav tm="100000">
                                          <p:val>
                                            <p:strVal val="ppt_y"/>
                                          </p:val>
                                        </p:tav>
                                      </p:tavLst>
                                    </p:anim>
                                    <p:set>
                                      <p:cBhvr>
                                        <p:cTn id="28" dur="1" fill="hold">
                                          <p:stCondLst>
                                            <p:cond delay="499"/>
                                          </p:stCondLst>
                                        </p:cTn>
                                        <p:tgtEl>
                                          <p:spTgt spid="2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0-#ppt_w/2"/>
                                          </p:val>
                                        </p:tav>
                                        <p:tav tm="100000">
                                          <p:val>
                                            <p:strVal val="#ppt_x"/>
                                          </p:val>
                                        </p:tav>
                                      </p:tavLst>
                                    </p:anim>
                                    <p:anim calcmode="lin" valueType="num">
                                      <p:cBhvr additive="base">
                                        <p:cTn id="34" dur="500" fill="hold"/>
                                        <p:tgtEl>
                                          <p:spTgt spid="27"/>
                                        </p:tgtEl>
                                        <p:attrNameLst>
                                          <p:attrName>ppt_y</p:attrName>
                                        </p:attrNameLst>
                                      </p:cBhvr>
                                      <p:tavLst>
                                        <p:tav tm="0">
                                          <p:val>
                                            <p:strVal val="#ppt_y"/>
                                          </p:val>
                                        </p:tav>
                                        <p:tav tm="100000">
                                          <p:val>
                                            <p:strVal val="#ppt_y"/>
                                          </p:val>
                                        </p:tav>
                                      </p:tavLst>
                                    </p:anim>
                                  </p:childTnLst>
                                </p:cTn>
                              </p:par>
                              <p:par>
                                <p:cTn id="35" presetID="2" presetClass="exit" presetSubtype="2" fill="hold" nodeType="withEffect">
                                  <p:stCondLst>
                                    <p:cond delay="0"/>
                                  </p:stCondLst>
                                  <p:childTnLst>
                                    <p:anim calcmode="lin" valueType="num">
                                      <p:cBhvr additive="base">
                                        <p:cTn id="36" dur="500"/>
                                        <p:tgtEl>
                                          <p:spTgt spid="25"/>
                                        </p:tgtEl>
                                        <p:attrNameLst>
                                          <p:attrName>ppt_x</p:attrName>
                                        </p:attrNameLst>
                                      </p:cBhvr>
                                      <p:tavLst>
                                        <p:tav tm="0">
                                          <p:val>
                                            <p:strVal val="ppt_x"/>
                                          </p:val>
                                        </p:tav>
                                        <p:tav tm="100000">
                                          <p:val>
                                            <p:strVal val="1+ppt_w/2"/>
                                          </p:val>
                                        </p:tav>
                                      </p:tavLst>
                                    </p:anim>
                                    <p:anim calcmode="lin" valueType="num">
                                      <p:cBhvr additive="base">
                                        <p:cTn id="37" dur="500"/>
                                        <p:tgtEl>
                                          <p:spTgt spid="25"/>
                                        </p:tgtEl>
                                        <p:attrNameLst>
                                          <p:attrName>ppt_y</p:attrName>
                                        </p:attrNameLst>
                                      </p:cBhvr>
                                      <p:tavLst>
                                        <p:tav tm="0">
                                          <p:val>
                                            <p:strVal val="ppt_y"/>
                                          </p:val>
                                        </p:tav>
                                        <p:tav tm="100000">
                                          <p:val>
                                            <p:strVal val="ppt_y"/>
                                          </p:val>
                                        </p:tav>
                                      </p:tavLst>
                                    </p:anim>
                                    <p:set>
                                      <p:cBhvr>
                                        <p:cTn id="38" dur="1" fill="hold">
                                          <p:stCondLst>
                                            <p:cond delay="499"/>
                                          </p:stCondLst>
                                        </p:cTn>
                                        <p:tgtEl>
                                          <p:spTgt spid="25"/>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0-#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par>
                                <p:cTn id="45" presetID="2" presetClass="exit" presetSubtype="2" fill="hold" nodeType="withEffect">
                                  <p:stCondLst>
                                    <p:cond delay="0"/>
                                  </p:stCondLst>
                                  <p:childTnLst>
                                    <p:anim calcmode="lin" valueType="num">
                                      <p:cBhvr additive="base">
                                        <p:cTn id="46" dur="500"/>
                                        <p:tgtEl>
                                          <p:spTgt spid="27"/>
                                        </p:tgtEl>
                                        <p:attrNameLst>
                                          <p:attrName>ppt_x</p:attrName>
                                        </p:attrNameLst>
                                      </p:cBhvr>
                                      <p:tavLst>
                                        <p:tav tm="0">
                                          <p:val>
                                            <p:strVal val="ppt_x"/>
                                          </p:val>
                                        </p:tav>
                                        <p:tav tm="100000">
                                          <p:val>
                                            <p:strVal val="1+ppt_w/2"/>
                                          </p:val>
                                        </p:tav>
                                      </p:tavLst>
                                    </p:anim>
                                    <p:anim calcmode="lin" valueType="num">
                                      <p:cBhvr additive="base">
                                        <p:cTn id="47" dur="500"/>
                                        <p:tgtEl>
                                          <p:spTgt spid="27"/>
                                        </p:tgtEl>
                                        <p:attrNameLst>
                                          <p:attrName>ppt_y</p:attrName>
                                        </p:attrNameLst>
                                      </p:cBhvr>
                                      <p:tavLst>
                                        <p:tav tm="0">
                                          <p:val>
                                            <p:strVal val="ppt_y"/>
                                          </p:val>
                                        </p:tav>
                                        <p:tav tm="100000">
                                          <p:val>
                                            <p:strVal val="ppt_y"/>
                                          </p:val>
                                        </p:tav>
                                      </p:tavLst>
                                    </p:anim>
                                    <p:set>
                                      <p:cBhvr>
                                        <p:cTn id="48" dur="1" fill="hold">
                                          <p:stCondLst>
                                            <p:cond delay="499"/>
                                          </p:stCondLst>
                                        </p:cTn>
                                        <p:tgtEl>
                                          <p:spTgt spid="27"/>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fill="hold"/>
                                        <p:tgtEl>
                                          <p:spTgt spid="38"/>
                                        </p:tgtEl>
                                        <p:attrNameLst>
                                          <p:attrName>ppt_x</p:attrName>
                                        </p:attrNameLst>
                                      </p:cBhvr>
                                      <p:tavLst>
                                        <p:tav tm="0">
                                          <p:val>
                                            <p:strVal val="0-#ppt_w/2"/>
                                          </p:val>
                                        </p:tav>
                                        <p:tav tm="100000">
                                          <p:val>
                                            <p:strVal val="#ppt_x"/>
                                          </p:val>
                                        </p:tav>
                                      </p:tavLst>
                                    </p:anim>
                                    <p:anim calcmode="lin" valueType="num">
                                      <p:cBhvr additive="base">
                                        <p:cTn id="54" dur="500" fill="hold"/>
                                        <p:tgtEl>
                                          <p:spTgt spid="38"/>
                                        </p:tgtEl>
                                        <p:attrNameLst>
                                          <p:attrName>ppt_y</p:attrName>
                                        </p:attrNameLst>
                                      </p:cBhvr>
                                      <p:tavLst>
                                        <p:tav tm="0">
                                          <p:val>
                                            <p:strVal val="#ppt_y"/>
                                          </p:val>
                                        </p:tav>
                                        <p:tav tm="100000">
                                          <p:val>
                                            <p:strVal val="#ppt_y"/>
                                          </p:val>
                                        </p:tav>
                                      </p:tavLst>
                                    </p:anim>
                                  </p:childTnLst>
                                </p:cTn>
                              </p:par>
                              <p:par>
                                <p:cTn id="55" presetID="2" presetClass="exit" presetSubtype="2" fill="hold" nodeType="withEffect">
                                  <p:stCondLst>
                                    <p:cond delay="0"/>
                                  </p:stCondLst>
                                  <p:childTnLst>
                                    <p:anim calcmode="lin" valueType="num">
                                      <p:cBhvr additive="base">
                                        <p:cTn id="56" dur="500"/>
                                        <p:tgtEl>
                                          <p:spTgt spid="24"/>
                                        </p:tgtEl>
                                        <p:attrNameLst>
                                          <p:attrName>ppt_x</p:attrName>
                                        </p:attrNameLst>
                                      </p:cBhvr>
                                      <p:tavLst>
                                        <p:tav tm="0">
                                          <p:val>
                                            <p:strVal val="ppt_x"/>
                                          </p:val>
                                        </p:tav>
                                        <p:tav tm="100000">
                                          <p:val>
                                            <p:strVal val="1+ppt_w/2"/>
                                          </p:val>
                                        </p:tav>
                                      </p:tavLst>
                                    </p:anim>
                                    <p:anim calcmode="lin" valueType="num">
                                      <p:cBhvr additive="base">
                                        <p:cTn id="57" dur="500"/>
                                        <p:tgtEl>
                                          <p:spTgt spid="24"/>
                                        </p:tgtEl>
                                        <p:attrNameLst>
                                          <p:attrName>ppt_y</p:attrName>
                                        </p:attrNameLst>
                                      </p:cBhvr>
                                      <p:tavLst>
                                        <p:tav tm="0">
                                          <p:val>
                                            <p:strVal val="ppt_y"/>
                                          </p:val>
                                        </p:tav>
                                        <p:tav tm="100000">
                                          <p:val>
                                            <p:strVal val="ppt_y"/>
                                          </p:val>
                                        </p:tav>
                                      </p:tavLst>
                                    </p:anim>
                                    <p:set>
                                      <p:cBhvr>
                                        <p:cTn id="58" dur="1" fill="hold">
                                          <p:stCondLst>
                                            <p:cond delay="499"/>
                                          </p:stCondLst>
                                        </p:cTn>
                                        <p:tgtEl>
                                          <p:spTgt spid="24"/>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nodeType="click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0-#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par>
                                <p:cTn id="65" presetID="2" presetClass="exit" presetSubtype="2" fill="hold" nodeType="withEffect">
                                  <p:stCondLst>
                                    <p:cond delay="0"/>
                                  </p:stCondLst>
                                  <p:childTnLst>
                                    <p:anim calcmode="lin" valueType="num">
                                      <p:cBhvr additive="base">
                                        <p:cTn id="66" dur="500"/>
                                        <p:tgtEl>
                                          <p:spTgt spid="38"/>
                                        </p:tgtEl>
                                        <p:attrNameLst>
                                          <p:attrName>ppt_x</p:attrName>
                                        </p:attrNameLst>
                                      </p:cBhvr>
                                      <p:tavLst>
                                        <p:tav tm="0">
                                          <p:val>
                                            <p:strVal val="ppt_x"/>
                                          </p:val>
                                        </p:tav>
                                        <p:tav tm="100000">
                                          <p:val>
                                            <p:strVal val="1+ppt_w/2"/>
                                          </p:val>
                                        </p:tav>
                                      </p:tavLst>
                                    </p:anim>
                                    <p:anim calcmode="lin" valueType="num">
                                      <p:cBhvr additive="base">
                                        <p:cTn id="67" dur="500"/>
                                        <p:tgtEl>
                                          <p:spTgt spid="38"/>
                                        </p:tgtEl>
                                        <p:attrNameLst>
                                          <p:attrName>ppt_y</p:attrName>
                                        </p:attrNameLst>
                                      </p:cBhvr>
                                      <p:tavLst>
                                        <p:tav tm="0">
                                          <p:val>
                                            <p:strVal val="ppt_y"/>
                                          </p:val>
                                        </p:tav>
                                        <p:tav tm="100000">
                                          <p:val>
                                            <p:strVal val="ppt_y"/>
                                          </p:val>
                                        </p:tav>
                                      </p:tavLst>
                                    </p:anim>
                                    <p:set>
                                      <p:cBhvr>
                                        <p:cTn id="68" dur="1" fill="hold">
                                          <p:stCondLst>
                                            <p:cond delay="499"/>
                                          </p:stCondLst>
                                        </p:cTn>
                                        <p:tgtEl>
                                          <p:spTgt spid="38"/>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0-#ppt_w/2"/>
                                          </p:val>
                                        </p:tav>
                                        <p:tav tm="100000">
                                          <p:val>
                                            <p:strVal val="#ppt_x"/>
                                          </p:val>
                                        </p:tav>
                                      </p:tavLst>
                                    </p:anim>
                                    <p:anim calcmode="lin" valueType="num">
                                      <p:cBhvr additive="base">
                                        <p:cTn id="74" dur="500" fill="hold"/>
                                        <p:tgtEl>
                                          <p:spTgt spid="40"/>
                                        </p:tgtEl>
                                        <p:attrNameLst>
                                          <p:attrName>ppt_y</p:attrName>
                                        </p:attrNameLst>
                                      </p:cBhvr>
                                      <p:tavLst>
                                        <p:tav tm="0">
                                          <p:val>
                                            <p:strVal val="#ppt_y"/>
                                          </p:val>
                                        </p:tav>
                                        <p:tav tm="100000">
                                          <p:val>
                                            <p:strVal val="#ppt_y"/>
                                          </p:val>
                                        </p:tav>
                                      </p:tavLst>
                                    </p:anim>
                                  </p:childTnLst>
                                </p:cTn>
                              </p:par>
                              <p:par>
                                <p:cTn id="75" presetID="2" presetClass="exit" presetSubtype="2" fill="hold" nodeType="withEffect">
                                  <p:stCondLst>
                                    <p:cond delay="0"/>
                                  </p:stCondLst>
                                  <p:childTnLst>
                                    <p:anim calcmode="lin" valueType="num">
                                      <p:cBhvr additive="base">
                                        <p:cTn id="76" dur="500"/>
                                        <p:tgtEl>
                                          <p:spTgt spid="22"/>
                                        </p:tgtEl>
                                        <p:attrNameLst>
                                          <p:attrName>ppt_x</p:attrName>
                                        </p:attrNameLst>
                                      </p:cBhvr>
                                      <p:tavLst>
                                        <p:tav tm="0">
                                          <p:val>
                                            <p:strVal val="ppt_x"/>
                                          </p:val>
                                        </p:tav>
                                        <p:tav tm="100000">
                                          <p:val>
                                            <p:strVal val="1+ppt_w/2"/>
                                          </p:val>
                                        </p:tav>
                                      </p:tavLst>
                                    </p:anim>
                                    <p:anim calcmode="lin" valueType="num">
                                      <p:cBhvr additive="base">
                                        <p:cTn id="77" dur="500"/>
                                        <p:tgtEl>
                                          <p:spTgt spid="22"/>
                                        </p:tgtEl>
                                        <p:attrNameLst>
                                          <p:attrName>ppt_y</p:attrName>
                                        </p:attrNameLst>
                                      </p:cBhvr>
                                      <p:tavLst>
                                        <p:tav tm="0">
                                          <p:val>
                                            <p:strVal val="ppt_y"/>
                                          </p:val>
                                        </p:tav>
                                        <p:tav tm="100000">
                                          <p:val>
                                            <p:strVal val="ppt_y"/>
                                          </p:val>
                                        </p:tav>
                                      </p:tavLst>
                                    </p:anim>
                                    <p:set>
                                      <p:cBhvr>
                                        <p:cTn id="78" dur="1" fill="hold">
                                          <p:stCondLst>
                                            <p:cond delay="499"/>
                                          </p:stCondLst>
                                        </p:cTn>
                                        <p:tgtEl>
                                          <p:spTgt spid="22"/>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nodeType="clickEffect">
                                  <p:stCondLst>
                                    <p:cond delay="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xit" presetSubtype="2" fill="hold" nodeType="withEffect">
                                  <p:stCondLst>
                                    <p:cond delay="0"/>
                                  </p:stCondLst>
                                  <p:childTnLst>
                                    <p:anim calcmode="lin" valueType="num">
                                      <p:cBhvr additive="base">
                                        <p:cTn id="86" dur="500"/>
                                        <p:tgtEl>
                                          <p:spTgt spid="40"/>
                                        </p:tgtEl>
                                        <p:attrNameLst>
                                          <p:attrName>ppt_x</p:attrName>
                                        </p:attrNameLst>
                                      </p:cBhvr>
                                      <p:tavLst>
                                        <p:tav tm="0">
                                          <p:val>
                                            <p:strVal val="ppt_x"/>
                                          </p:val>
                                        </p:tav>
                                        <p:tav tm="100000">
                                          <p:val>
                                            <p:strVal val="1+ppt_w/2"/>
                                          </p:val>
                                        </p:tav>
                                      </p:tavLst>
                                    </p:anim>
                                    <p:anim calcmode="lin" valueType="num">
                                      <p:cBhvr additive="base">
                                        <p:cTn id="87" dur="500"/>
                                        <p:tgtEl>
                                          <p:spTgt spid="40"/>
                                        </p:tgtEl>
                                        <p:attrNameLst>
                                          <p:attrName>ppt_y</p:attrName>
                                        </p:attrNameLst>
                                      </p:cBhvr>
                                      <p:tavLst>
                                        <p:tav tm="0">
                                          <p:val>
                                            <p:strVal val="ppt_y"/>
                                          </p:val>
                                        </p:tav>
                                        <p:tav tm="100000">
                                          <p:val>
                                            <p:strVal val="ppt_y"/>
                                          </p:val>
                                        </p:tav>
                                      </p:tavLst>
                                    </p:anim>
                                    <p:set>
                                      <p:cBhvr>
                                        <p:cTn id="88" dur="1" fill="hold">
                                          <p:stCondLst>
                                            <p:cond delay="499"/>
                                          </p:stCondLst>
                                        </p:cTn>
                                        <p:tgtEl>
                                          <p:spTgt spid="40"/>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nodeType="clickEffect">
                                  <p:stCondLst>
                                    <p:cond delay="0"/>
                                  </p:stCondLst>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500" fill="hold"/>
                                        <p:tgtEl>
                                          <p:spTgt spid="42"/>
                                        </p:tgtEl>
                                        <p:attrNameLst>
                                          <p:attrName>ppt_x</p:attrName>
                                        </p:attrNameLst>
                                      </p:cBhvr>
                                      <p:tavLst>
                                        <p:tav tm="0">
                                          <p:val>
                                            <p:strVal val="0-#ppt_w/2"/>
                                          </p:val>
                                        </p:tav>
                                        <p:tav tm="100000">
                                          <p:val>
                                            <p:strVal val="#ppt_x"/>
                                          </p:val>
                                        </p:tav>
                                      </p:tavLst>
                                    </p:anim>
                                    <p:anim calcmode="lin" valueType="num">
                                      <p:cBhvr additive="base">
                                        <p:cTn id="94" dur="500" fill="hold"/>
                                        <p:tgtEl>
                                          <p:spTgt spid="42"/>
                                        </p:tgtEl>
                                        <p:attrNameLst>
                                          <p:attrName>ppt_y</p:attrName>
                                        </p:attrNameLst>
                                      </p:cBhvr>
                                      <p:tavLst>
                                        <p:tav tm="0">
                                          <p:val>
                                            <p:strVal val="#ppt_y"/>
                                          </p:val>
                                        </p:tav>
                                        <p:tav tm="100000">
                                          <p:val>
                                            <p:strVal val="#ppt_y"/>
                                          </p:val>
                                        </p:tav>
                                      </p:tavLst>
                                    </p:anim>
                                  </p:childTnLst>
                                </p:cTn>
                              </p:par>
                              <p:par>
                                <p:cTn id="95" presetID="2" presetClass="exit" presetSubtype="2" fill="hold" nodeType="withEffect">
                                  <p:stCondLst>
                                    <p:cond delay="0"/>
                                  </p:stCondLst>
                                  <p:childTnLst>
                                    <p:anim calcmode="lin" valueType="num">
                                      <p:cBhvr additive="base">
                                        <p:cTn id="96" dur="500"/>
                                        <p:tgtEl>
                                          <p:spTgt spid="26"/>
                                        </p:tgtEl>
                                        <p:attrNameLst>
                                          <p:attrName>ppt_x</p:attrName>
                                        </p:attrNameLst>
                                      </p:cBhvr>
                                      <p:tavLst>
                                        <p:tav tm="0">
                                          <p:val>
                                            <p:strVal val="ppt_x"/>
                                          </p:val>
                                        </p:tav>
                                        <p:tav tm="100000">
                                          <p:val>
                                            <p:strVal val="1+ppt_w/2"/>
                                          </p:val>
                                        </p:tav>
                                      </p:tavLst>
                                    </p:anim>
                                    <p:anim calcmode="lin" valueType="num">
                                      <p:cBhvr additive="base">
                                        <p:cTn id="97" dur="500"/>
                                        <p:tgtEl>
                                          <p:spTgt spid="26"/>
                                        </p:tgtEl>
                                        <p:attrNameLst>
                                          <p:attrName>ppt_y</p:attrName>
                                        </p:attrNameLst>
                                      </p:cBhvr>
                                      <p:tavLst>
                                        <p:tav tm="0">
                                          <p:val>
                                            <p:strVal val="ppt_y"/>
                                          </p:val>
                                        </p:tav>
                                        <p:tav tm="100000">
                                          <p:val>
                                            <p:strVal val="ppt_y"/>
                                          </p:val>
                                        </p:tav>
                                      </p:tavLst>
                                    </p:anim>
                                    <p:set>
                                      <p:cBhvr>
                                        <p:cTn id="98" dur="1" fill="hold">
                                          <p:stCondLst>
                                            <p:cond delay="499"/>
                                          </p:stCondLst>
                                        </p:cTn>
                                        <p:tgtEl>
                                          <p:spTgt spid="26"/>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additive="base">
                                        <p:cTn id="103" dur="500" fill="hold"/>
                                        <p:tgtEl>
                                          <p:spTgt spid="39"/>
                                        </p:tgtEl>
                                        <p:attrNameLst>
                                          <p:attrName>ppt_x</p:attrName>
                                        </p:attrNameLst>
                                      </p:cBhvr>
                                      <p:tavLst>
                                        <p:tav tm="0">
                                          <p:val>
                                            <p:strVal val="0-#ppt_w/2"/>
                                          </p:val>
                                        </p:tav>
                                        <p:tav tm="100000">
                                          <p:val>
                                            <p:strVal val="#ppt_x"/>
                                          </p:val>
                                        </p:tav>
                                      </p:tavLst>
                                    </p:anim>
                                    <p:anim calcmode="lin" valueType="num">
                                      <p:cBhvr additive="base">
                                        <p:cTn id="104" dur="500" fill="hold"/>
                                        <p:tgtEl>
                                          <p:spTgt spid="39"/>
                                        </p:tgtEl>
                                        <p:attrNameLst>
                                          <p:attrName>ppt_y</p:attrName>
                                        </p:attrNameLst>
                                      </p:cBhvr>
                                      <p:tavLst>
                                        <p:tav tm="0">
                                          <p:val>
                                            <p:strVal val="#ppt_y"/>
                                          </p:val>
                                        </p:tav>
                                        <p:tav tm="100000">
                                          <p:val>
                                            <p:strVal val="#ppt_y"/>
                                          </p:val>
                                        </p:tav>
                                      </p:tavLst>
                                    </p:anim>
                                  </p:childTnLst>
                                </p:cTn>
                              </p:par>
                              <p:par>
                                <p:cTn id="105" presetID="2" presetClass="exit" presetSubtype="2" fill="hold" nodeType="withEffect">
                                  <p:stCondLst>
                                    <p:cond delay="0"/>
                                  </p:stCondLst>
                                  <p:childTnLst>
                                    <p:anim calcmode="lin" valueType="num">
                                      <p:cBhvr additive="base">
                                        <p:cTn id="106" dur="500"/>
                                        <p:tgtEl>
                                          <p:spTgt spid="42"/>
                                        </p:tgtEl>
                                        <p:attrNameLst>
                                          <p:attrName>ppt_x</p:attrName>
                                        </p:attrNameLst>
                                      </p:cBhvr>
                                      <p:tavLst>
                                        <p:tav tm="0">
                                          <p:val>
                                            <p:strVal val="ppt_x"/>
                                          </p:val>
                                        </p:tav>
                                        <p:tav tm="100000">
                                          <p:val>
                                            <p:strVal val="1+ppt_w/2"/>
                                          </p:val>
                                        </p:tav>
                                      </p:tavLst>
                                    </p:anim>
                                    <p:anim calcmode="lin" valueType="num">
                                      <p:cBhvr additive="base">
                                        <p:cTn id="107" dur="500"/>
                                        <p:tgtEl>
                                          <p:spTgt spid="42"/>
                                        </p:tgtEl>
                                        <p:attrNameLst>
                                          <p:attrName>ppt_y</p:attrName>
                                        </p:attrNameLst>
                                      </p:cBhvr>
                                      <p:tavLst>
                                        <p:tav tm="0">
                                          <p:val>
                                            <p:strVal val="ppt_y"/>
                                          </p:val>
                                        </p:tav>
                                        <p:tav tm="100000">
                                          <p:val>
                                            <p:strVal val="ppt_y"/>
                                          </p:val>
                                        </p:tav>
                                      </p:tavLst>
                                    </p:anim>
                                    <p:set>
                                      <p:cBhvr>
                                        <p:cTn id="108" dur="1" fill="hold">
                                          <p:stCondLst>
                                            <p:cond delay="499"/>
                                          </p:stCondLst>
                                        </p:cTn>
                                        <p:tgtEl>
                                          <p:spTgt spid="42"/>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2" presetClass="exit" presetSubtype="2" fill="hold" nodeType="clickEffect">
                                  <p:stCondLst>
                                    <p:cond delay="0"/>
                                  </p:stCondLst>
                                  <p:childTnLst>
                                    <p:anim calcmode="lin" valueType="num">
                                      <p:cBhvr additive="base">
                                        <p:cTn id="112" dur="500"/>
                                        <p:tgtEl>
                                          <p:spTgt spid="39"/>
                                        </p:tgtEl>
                                        <p:attrNameLst>
                                          <p:attrName>ppt_x</p:attrName>
                                        </p:attrNameLst>
                                      </p:cBhvr>
                                      <p:tavLst>
                                        <p:tav tm="0">
                                          <p:val>
                                            <p:strVal val="ppt_x"/>
                                          </p:val>
                                        </p:tav>
                                        <p:tav tm="100000">
                                          <p:val>
                                            <p:strVal val="1+ppt_w/2"/>
                                          </p:val>
                                        </p:tav>
                                      </p:tavLst>
                                    </p:anim>
                                    <p:anim calcmode="lin" valueType="num">
                                      <p:cBhvr additive="base">
                                        <p:cTn id="113" dur="500"/>
                                        <p:tgtEl>
                                          <p:spTgt spid="39"/>
                                        </p:tgtEl>
                                        <p:attrNameLst>
                                          <p:attrName>ppt_y</p:attrName>
                                        </p:attrNameLst>
                                      </p:cBhvr>
                                      <p:tavLst>
                                        <p:tav tm="0">
                                          <p:val>
                                            <p:strVal val="ppt_y"/>
                                          </p:val>
                                        </p:tav>
                                        <p:tav tm="100000">
                                          <p:val>
                                            <p:strVal val="ppt_y"/>
                                          </p:val>
                                        </p:tav>
                                      </p:tavLst>
                                    </p:anim>
                                    <p:set>
                                      <p:cBhvr>
                                        <p:cTn id="114" dur="1" fill="hold">
                                          <p:stCondLst>
                                            <p:cond delay="499"/>
                                          </p:stCondLst>
                                        </p:cTn>
                                        <p:tgtEl>
                                          <p:spTgt spid="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ounded Rectangle 7"/>
          <p:cNvSpPr/>
          <p:nvPr/>
        </p:nvSpPr>
        <p:spPr>
          <a:xfrm>
            <a:off x="398711" y="476672"/>
            <a:ext cx="8421761" cy="5852294"/>
          </a:xfrm>
          <a:prstGeom prst="roundRect">
            <a:avLst>
              <a:gd name="adj" fmla="val 8324"/>
            </a:avLst>
          </a:prstGeom>
          <a:solidFill>
            <a:srgbClr val="0070C0"/>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AutoShape 2" descr="data:image/jpeg;base64,/9j/4AAQSkZJRgABAQAAAQABAAD/2wCEAAkGBxMHBhUSBxIWFhIWFxYYFhUYFBQaHhcTFxQXFxgXFiAYHCgiGRsmGxYUITEhJSotLy4uHB8zODMsNygtLiwBCgoKDg0OGxAQGywlICYtLDQsLDIsLCwxLC8sLCwsLCwsLCwsLCwsNCwsLCwsLCwsLCwsLCwsMDQsLCwsLCwsLP/AABEIAMoA+QMBEQACEQEDEQH/xAAbAAEAAgMBAQAAAAAAAAAAAAAABQYDBAcBAv/EAEEQAAIBAgIGBggEBAQHAAAAAAABAgMEBREGITFBUWEScYGRobETIjJSYnLB0RQjM0IVNJKyJNLi8BZDU4KDouH/xAAaAQEAAwEBAQAAAAAAAAAAAAAAAwQFAgEG/8QAMBEBAAIBAwIEAwgCAwAAAAAAAAECAwQRMRIhMkFRYRMikRQzQnGBobHRI1JDwfD/2gAMAwEAAhEDEQA/AO4gAAAAAAAAAAAAAAAAAAAAisVx+jhrym+lP3I62vm3LzJ8Wnvk7xwr5dTTH2nn0Vi90sr13/h8qa5LN9rf0SL1NHSOe6jfW5LcdkRWvqtd/nVZvrnL7k8Y6RxEK85LzzMsGes7cM1K8qUf0ak49U5LyZzNKzzEOoyWjiZSlnpTcW7/ADWqi4SWvsa+uZBfSY7cdlimsyV57rNheklG/ajP8ub/AGy2N/C9j8GUsulvTvzC9i1VL9uJTRWWQAAA0sRxWlhsM7qaT3RWuT6l9dhJjxXyeGEWTNTHHzSzWNw7q0jOUej0lmk3ryezPnlkzm9em0w6pbqrFmc5dgGG9uVZ2kqlXZFN9fLrew6pWbWisOb3ilZtKvaNaRO7qunftdNtuEtzzefQ61u49e23qNN0x1V48/7U9Nquqem/Pl/SzlJeAAAAAAAAAAAAAAeN5LWBTtINJ3Uk6eGPKOx1FtfKHBc+7no4NLt81/ozdRq9/lp9f6VYvM8AAAAAABYcB0llZNQvm5U9ie1w+65d3AqZ9LFu9eV3Bq5p8t+8fwuVS9p06SlUqQUWs03JJNPhxM2KWmdohpTkrEbzKKvNK6FD9FyqP4Vku95eGZYppMlueyvfWY68d1fv9Kq90sqGVOPw633v6JFvHpKV57qeTWZLcdmlgtg8WxNRnm17VSTb9lbc3xeztJM2SMdN4/RHhxzlvtP6ukpZLUYzbegAKzpzdejsoU4/vlm/ljlq73HuLuipvabeijrr7Vivr/0paeT1GkzF20Z0g/FpUr1/mftl7/8Aq8zM1Om6fmrx/DU02p6/ltz/ACshTXQAAAAAAAAAAAAKhphjWcnb2r1f8xrf8H37uJoaTB+O36f2ztZn/wCOv6/0qZfZwAAAAAAAAAZAAPujSlXqqNFNybySW9nkzERvLqtZtO0Oi4DhSwqz6O2ctc5cXwXJffiY+fNOS2/l5NnBhjFXbz80mQpwABRdN6nTxeK3RprvcpN/Q1NFH+Pf3ZWun/JEeyvFtSNj1B6uGj2k3SSpYm9eyNR7+U+D59/PPz6Xb5qfRo6fV7/Lf6/2tZQaAAAAAAAAAAAaGN3/APDcNlNe1siuM3s+/YS4cfxLxCLPk+HSbOaSk5Sbk829bfFvaza4YfLwPAAAAAAAAAAAz2lrK7q9Ggutt5JLjJvYjm94rG8u6Um87QtmFfhMCp51a0J1X7Uo+tl8MVHPJeZn5fjZp2iu0NHF8HDG82iZe3emVOGq0pyk+Mmor6vyFNFafFJfXVjwxu1sMurjSG7yqz6FGPtqGcc/hz25vfr2dh3kpjwV7RvPujxXy57d52jz2/hafwdP/pw/pj9ij129Wh0V9Gc5dKBpksscefux8jW0n3bI1n3v6IMsqgAAncD0jnh2ULjOdLxj8ue1cn4FXNpov3jtK3g1Vsfa3eF3s7yF7Q6drJSjy3Pg1ufJmZelqTtaGpS9bxvWWc5dgAAAAAAAFM06uulcwpLZFdJ9b1LuSfeaOip2mzM11+8VVcvKAAAAAAAAAAAAAADdwrDZ4pddChs/dLdFcXz4LeR5csY67ylxYrZLbQ6NYWcLC1VO3WUV3t72+Zj3vN7dUtrHSKV6YbBw7AKTp1R6OIwnulDLtjJ5/wByNPRW+SY92Xrq7XifZWi4ogAABns7ydjW6VrJxfLeuDWxo5vSt42tDul7UnesrfhWlkK+UcQXQl7y9l/WPlzM/Lo7R3p3aWLW1t2v2/hY4TVSCcGmnsa15rkUpjblcid+H0HoAAAAAHONJ6npcdq8mkuyKXnmbGmjbFDF1U75ZRZOrgAAAAAAAAAAAASGD4RUxWtlR1RXtTexfd8iLLmrjjvz6JsOC2We3Hq6Dh1hDDrZQtlkt73yfF8WZGTJa872bGPHXHXaraOEgAAgdMrP8RhXThtpvpf9r1S+j7C1pL9OTb1VNZTqx7+ihGqyAAAAAANuwxKrh8s7SbS3x2p9aertI8mKl/FCXHlvj8MrNYaYxlqxCDi/ejrXanrXiUsmin8Er2PXRPjhYbO/pXsc7WpGXJPWutbUVL47U8ULlMlL+GWycOwAAA5njyyxqrn77NrB93X8mHqPvbfm0CVCAAAAAAAAAAAD7pJSqpS2NrPqzPJ4dV5h1ShQjb0VGhFRitiRhWtNp3lv1rFY2hkPHoAAAfNSCqQams0001xT2nsTtO8PJjeNpczxjD3hl/KnLZti+MHsf060bWLJGSvUw82Kcd5q0iREAAAAAAA9Tyea28Q9SVrj9xa+xVbXCXreL1+JDbT47eSempy180tb6Zzj/M0ovnGTj4PPzK9tDHlKxXXz+KEhR0woT/UjOPYmvB/QhnRZI42TRrsc87tynpLaz2VcuuM15o4nS5Y8kkarFPn/ACpmkVSFbGJztpKUZdFpr5Un4pmjp4mMcRLM1MxOSZrKNJkAAAAAAAAAAAAMlus7iPzR80eW4l1XxQ6uYL6AAAAAHikpNqLWa28nlnr7Ghsbo3H8JWK2mS1VI64S58Hyf2J8GacdvbzQZ8MZa7efk53Xoyt6zhXTUk8mnuZr1tFo3hjWrNZ2ljPXIAAAAAAAAAAAAAAAAAAAAAAAAANnDo9PEaS41ILvmjjJO1J/KUmON7x+cOpGG3gAAAAULSWtOy0jnO3k4tqDzTy1dFLXxWo1dPWt8MRMMnU2tTNM1nbhls9MKtJZXUIz5+y+3LNeCOb6Kk+GdnVNdePFG/7GLYvbYvS/PhUhUWyaUX2P1lmhiw5cU9piY9DLmxZY7xMT6q69TLik8DwAAAAAAAAAAAAAAAAAAAAAAAAJPRun6XHaS+Jv+mLl9CHUTtilPpo3y1dIMZtgAAAApmndv0bunUWyUXF9cXmv7n3GjorfLNWZrq/NFlXLygAAAAAAAAAAAAAAAAAAAAAAAAAAAAsWhFH0mKyk9kYPvk0l4KRU1ttqRHuu6Gu+SZ9IXky2qAAAACL0ksP4hhUowWc4+tHrW7tWa7SfT5Oi8T5INTj+JjmI5c4NhiAAAAAAAAAAAAAAAAAAAAAAAAAAAALtoNb+jsJ1H++WS+WK+7kZuttveI9Gpoa7Um3qspSXgAAAAAKFpXhP4G89JRX5c3n8s9rXU9q7eBq6XN116Z5hk6vD0W6o4lAlpTAAAAAAAAAAAAAAAAAAAAAAAAAAA6hhNr+Cw2nT3xis/meuXi2YmW/XebN7FTopFW2RpAAAAAAMV1bxu7dwuFnGSya/3vOq2ms7w5tWLRtLnuOYLPCq2v1qbfqz+kuD8/LWw54yR7sfPgtin29UWTq4AAAAAAAAAAAAAAAAAAAAAAAASmjVn+NxiCfsx9eXVHZ/7dEg1N+jHKxpsfXkj27ujmO2gAAAAAAAD4q01WpuNVJxepprNNHsTMTvDyYiY2lVMW0R1uWFv/xyf9rfk+8v4tZ5X+rPy6Lzx/RWLm2naVOjcwcXzWWfVx7C7W9bRvWVC1LVna0bMJ05AAAAAAAAAAAAAAAAAAAAAALzoXY/h8PdSa9ao9XyLZ3vN9xl6zJ1X6Y8mtosfTTqnzWIqLgAAAAAAABEaSX9XDbWNS0UWk8pKSb1PY9TWWvV2osafHTJbpsr6nJfHXqqgVplVy9anDvkWvsVfWVT7fb0hgudK61xBxcKWT3OLl5vLwOq6Okd95cW1t7dtoQdWp6Wo3JJZ7oxUV2JLItRG0bKkzvO74PXgAAAAAAAAAAAAAAAAAAAG3hVi8Rv4047G/WfCK2v/e9ojy5Ix1myXFjnJeKunU4KnTUaaySSSXBLYjFmd53luRG0bQ+jx6AAAAAAAAYby2jeWsqdb2ZJp/dczqlpraLQ5vWLVmsuY3trKyupU6/tReXWtzXJrWbdLxesWhhXpNLTWWA6cAAAAAAAAAAAAAAAAAAAAAAF80Qwv8HZekrL16mT6obl27e7gZery9dumOIa+kw9FeqeZT5UWwAAAAAAAAAAhNJsF/idDpUP1YrV8Ufdf0/+lnTZ/hztPCrqdP8AEjeOYUCUXCTU001qae5rczWid2RMbdpeB4AAAAAAAAAAAAAAAAAAABN6L4T/ABG86VZflQev4pbVH6vl1lbU5vh12jmVrS4fiW3niHQDJbAAAAAAAAAAAAAELj2j8MTXTpZRq+9ulyl9/Ms4NROPtPeFXPpoyd47So19ZVLCt0buLi93B8095p0yVvG9ZZV8dqTtaGuduAAAAAAAAAAAAAAAAAA2sNsZYjdqnQ2va90Y72zjJkileqUmPHOS3TDpNhZxsLSNOgtS8Xvb5sxr3m9uqW3jpFK9MNg4dgAAAAAAAAAAAAAMdxQjc0ujcRUovc0me1tNZ3h5asWjaYV+90PpVXnaSlB8H6y8dfiW6a20eKN1O+hpPhnb90RW0Rr03+W4SXKTT8V9SxGsxzzurW0WSONkNeWsrOu4XGSktqUovLryep8izS8XjeFa9JpO0sB04AAAAAAAAAAAAAy21vK7rqFus5PYvvwRza0VjeXVazadodEwPCY4Ta9GOub1zlxfBckZGbNOS2/k2sGGMVdvPzSRCmAAAAAAAAAAAAAAAAGG7u4WdHpXUlGPF+S4vkjqtLWnasOb3rSN7Sp+M6VSuE4YdnCPv/ufV7q8eo0MOkive/dm5tZNu1O0eqtF1RAAAAAAAAAAAAAzWlrO8uFC2jnJ7vq+C5nN7xSN5d0pN52q6DgWDRwmh71R+1L6R4LzMnPnnJPs2MGCMUe6UIE4AAAAAAAAAAAAAABoXuM0LL9epHP3VrfctnaS0wXvxCK+fHTmVdxDTGU1lh8Oj8U9b7EtS7Wy5j0UfjlSya6eKQrVzczu6vSuZOUuLflwXJFyta1jasKNr2tO9p3YjpyAAAAAAAAAAAABvYVhVTFK2VuvVXtTeyP3fIiy5q447psWG2Sdo+q/4ThVPC6HRoLW/ak9sn9uRlZctsk7y18WGuONobxElAAAAAAAAAACGxS+ubDOVOlGrT4x6SaXNa+9eBYxY8V+0ztKtlyZad4jeEP/AMaSy/Rj/W/8pZ+wx/t+yt9vn/X92OemdR/p0oLrcn9j2NDXzl5Ovt5RDVraV3NT2HGPyw/zZkkaTHHujnWZZ9IRtziVa6/mKs2uHSeXctRNXFSvEILZb25mWqdowAAAAAAAAAAAAAHsIuckoJtvYks23yEzty9iN+0LPg+icquUsT9WPuJ638zXs9S19RRzayI7U+q9h0Uz3v8ARb6FGNvSUaEVGK2JIz7Wm07y0q1isbQyHj0AAAAAAAAAAAACIxTR6jiLba6E/ejvfxLY/PmWMWpvTtzCvl01MnfiVUxHRqvZa4L0keMdvbHb3Zl/Hqsd+ezPyaTJTjvH/vJDPU9ZYVQAAAAAAAAAAAAAH1Tg6s+jSTcnsSTbfUkeTMRG8vYiZnaE/huidW413j9HHhtk+zYu3uKuTWUr2r3XMeivbvbstmG4RSw2P+Gj62+T1yfbu6lqKGTNfJ4paGPDTH4YbxElAAAAAAAAAAAAAAAAADTvsLo3/wDNU03x2PvWskplvTwyjvhpfxQgbzQ2MtdlUa5SWfissvEtU1s/ihTvoY/DKGudGbm32QU1xhJPweT8CzXVYreeytbSZa+W6Mr287f+YhKPzRa8yeLVtxKC1bV5jZizPXIAAAAGeQGzQsKtx+hSnLmovLv2HFslK8zCSuK9uIlKWuilxW/VUYL4pZvujmQW1eOOO6eujyTz2TNnofSp67ucpvgvVXhr8StfW2nwxstU0NI8U7/snrSzp2cMrWEYrktvW95Vte1vFK1SlaRtWNmc5dgAAAAAAAAAAAAAAAAAAAAAAABqXNhSqxbq0oN8XCL80SVyXjiZR2x0nmI+iqYpa06cn6OEV1RSL2K9p5lRy0rHEQgakUpakWolSmO7NaU1KXrJPsObzLukQtGE2FKo16SlB9cIv6FLLkvHEyv4sVJ5iPosFG1p0P0YRj1RS8ipN7TzK3FKxxDMcugAAAAAAAAAAAAAAAAAAAA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https://g.twimg.com/Twitter_logo_blue.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6311" y="6399084"/>
            <a:ext cx="243136" cy="19768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8711" y="6411461"/>
            <a:ext cx="1527721" cy="370620"/>
          </a:xfrm>
          <a:prstGeom prst="rect">
            <a:avLst/>
          </a:prstGeom>
          <a:noFill/>
        </p:spPr>
        <p:txBody>
          <a:bodyPr wrap="square" rtlCol="0">
            <a:spAutoFit/>
          </a:bodyPr>
          <a:lstStyle/>
          <a:p>
            <a:r>
              <a:rPr lang="en-GB" dirty="0">
                <a:solidFill>
                  <a:schemeClr val="bg1"/>
                </a:solidFill>
              </a:rPr>
              <a:t>@</a:t>
            </a:r>
            <a:r>
              <a:rPr lang="en-GB" dirty="0" err="1">
                <a:solidFill>
                  <a:schemeClr val="bg1"/>
                </a:solidFill>
              </a:rPr>
              <a:t>TTRockStars</a:t>
            </a:r>
            <a:endParaRPr lang="en-GB" dirty="0">
              <a:solidFill>
                <a:schemeClr val="bg1"/>
              </a:solidFill>
            </a:endParaRPr>
          </a:p>
        </p:txBody>
      </p:sp>
      <p:sp>
        <p:nvSpPr>
          <p:cNvPr id="7" name="TextBox 6"/>
          <p:cNvSpPr txBox="1"/>
          <p:nvPr/>
        </p:nvSpPr>
        <p:spPr>
          <a:xfrm>
            <a:off x="7164288" y="6411461"/>
            <a:ext cx="1815753" cy="370620"/>
          </a:xfrm>
          <a:prstGeom prst="rect">
            <a:avLst/>
          </a:prstGeom>
          <a:noFill/>
        </p:spPr>
        <p:txBody>
          <a:bodyPr wrap="square" rtlCol="0">
            <a:spAutoFit/>
          </a:bodyPr>
          <a:lstStyle/>
          <a:p>
            <a:pPr algn="r"/>
            <a:r>
              <a:rPr lang="en-GB" dirty="0">
                <a:solidFill>
                  <a:schemeClr val="bg1"/>
                </a:solidFill>
              </a:rPr>
              <a:t>ttrockstars.com</a:t>
            </a:r>
          </a:p>
        </p:txBody>
      </p:sp>
      <p:pic>
        <p:nvPicPr>
          <p:cNvPr id="10" name="Picture 2" descr="C:\Users\Bruno\Dropbox\TTRS\Avatars\Character 3.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44687" y="6399084"/>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Users\Bruno\Dropbox\TTRS\Avatars\Character 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99176" y="6393143"/>
            <a:ext cx="408928" cy="4089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C:\Users\Bruno\Dropbox\TTRS\Avatars\Character 2.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21932" y="6392307"/>
            <a:ext cx="408928" cy="408928"/>
          </a:xfrm>
          <a:prstGeom prst="rect">
            <a:avLst/>
          </a:prstGeom>
          <a:noFill/>
          <a:extLst>
            <a:ext uri="{909E8E84-426E-40DD-AFC4-6F175D3DCCD1}">
              <a14:hiddenFill xmlns:a14="http://schemas.microsoft.com/office/drawing/2010/main">
                <a:solidFill>
                  <a:srgbClr val="FFFFFF"/>
                </a:solidFill>
              </a14:hiddenFill>
            </a:ext>
          </a:extLst>
        </p:spPr>
      </p:pic>
      <p:sp>
        <p:nvSpPr>
          <p:cNvPr id="17" name="Title 1"/>
          <p:cNvSpPr>
            <a:spLocks noGrp="1"/>
          </p:cNvSpPr>
          <p:nvPr>
            <p:ph type="ctrTitle"/>
          </p:nvPr>
        </p:nvSpPr>
        <p:spPr>
          <a:xfrm>
            <a:off x="727407" y="953961"/>
            <a:ext cx="3459818" cy="936104"/>
          </a:xfrm>
        </p:spPr>
        <p:txBody>
          <a:bodyPr anchor="t">
            <a:normAutofit/>
          </a:bodyPr>
          <a:lstStyle/>
          <a:p>
            <a:pPr marL="174625" indent="-174625" algn="l"/>
            <a:r>
              <a:rPr lang="en-GB" b="1" dirty="0">
                <a:solidFill>
                  <a:schemeClr val="bg1"/>
                </a:solidFill>
                <a:latin typeface="Rock" panose="00000400000000000000" pitchFamily="2" charset="0"/>
              </a:rPr>
              <a:t>Website</a:t>
            </a:r>
            <a:endParaRPr lang="en-GB" dirty="0">
              <a:solidFill>
                <a:schemeClr val="bg1"/>
              </a:solidFill>
              <a:latin typeface="+mn-lt"/>
              <a:ea typeface="+mn-ea"/>
              <a:cs typeface="+mn-cs"/>
            </a:endParaRPr>
          </a:p>
        </p:txBody>
      </p:sp>
      <p:pic>
        <p:nvPicPr>
          <p:cNvPr id="60" name="Picture 59" descr="... | Free Stock Photo | Illustration of a laptop computer | # 17119"/>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915816" y="485751"/>
            <a:ext cx="5821451" cy="5821451"/>
          </a:xfrm>
          <a:prstGeom prst="rect">
            <a:avLst/>
          </a:prstGeom>
        </p:spPr>
      </p:pic>
      <p:sp>
        <p:nvSpPr>
          <p:cNvPr id="55" name="TextBox 54"/>
          <p:cNvSpPr txBox="1"/>
          <p:nvPr/>
        </p:nvSpPr>
        <p:spPr>
          <a:xfrm>
            <a:off x="4295561" y="1288529"/>
            <a:ext cx="2714401" cy="2123658"/>
          </a:xfrm>
          <a:prstGeom prst="rect">
            <a:avLst/>
          </a:prstGeom>
          <a:noFill/>
        </p:spPr>
        <p:txBody>
          <a:bodyPr wrap="square" rtlCol="0">
            <a:spAutoFit/>
          </a:bodyPr>
          <a:lstStyle/>
          <a:p>
            <a:pPr algn="ctr"/>
            <a:r>
              <a:rPr lang="en-GB" sz="4400" dirty="0">
                <a:solidFill>
                  <a:schemeClr val="bg1"/>
                </a:solidFill>
                <a:sym typeface="Wingdings" panose="05000000000000000000" pitchFamily="2" charset="2"/>
              </a:rPr>
              <a:t></a:t>
            </a:r>
          </a:p>
          <a:p>
            <a:pPr algn="ctr"/>
            <a:r>
              <a:rPr lang="en-GB" sz="4400" dirty="0">
                <a:solidFill>
                  <a:schemeClr val="bg1"/>
                </a:solidFill>
              </a:rPr>
              <a:t>1 minute games</a:t>
            </a:r>
          </a:p>
        </p:txBody>
      </p:sp>
      <p:grpSp>
        <p:nvGrpSpPr>
          <p:cNvPr id="14" name="Group 13"/>
          <p:cNvGrpSpPr/>
          <p:nvPr/>
        </p:nvGrpSpPr>
        <p:grpSpPr>
          <a:xfrm>
            <a:off x="3257114" y="1418767"/>
            <a:ext cx="4499780" cy="1938992"/>
            <a:chOff x="-4313612" y="4843089"/>
            <a:chExt cx="4499780" cy="1938992"/>
          </a:xfrm>
        </p:grpSpPr>
        <p:sp>
          <p:nvSpPr>
            <p:cNvPr id="63" name="TextBox 62"/>
            <p:cNvSpPr txBox="1"/>
            <p:nvPr/>
          </p:nvSpPr>
          <p:spPr>
            <a:xfrm>
              <a:off x="-4313612" y="4843089"/>
              <a:ext cx="4313612" cy="1938992"/>
            </a:xfrm>
            <a:prstGeom prst="rect">
              <a:avLst/>
            </a:prstGeom>
            <a:noFill/>
          </p:spPr>
          <p:txBody>
            <a:bodyPr wrap="square" rtlCol="0">
              <a:spAutoFit/>
            </a:bodyPr>
            <a:lstStyle/>
            <a:p>
              <a:pPr algn="ctr"/>
              <a:r>
                <a:rPr lang="en-GB" sz="4000" dirty="0">
                  <a:solidFill>
                    <a:schemeClr val="bg1"/>
                  </a:solidFill>
                  <a:sym typeface="Wingdings" panose="05000000000000000000" pitchFamily="2" charset="2"/>
                </a:rPr>
                <a:t>Single player</a:t>
              </a:r>
            </a:p>
            <a:p>
              <a:pPr algn="ctr"/>
              <a:r>
                <a:rPr lang="en-GB" sz="4000" dirty="0">
                  <a:solidFill>
                    <a:schemeClr val="bg1"/>
                  </a:solidFill>
                  <a:sym typeface="Wingdings" panose="05000000000000000000" pitchFamily="2" charset="2"/>
                </a:rPr>
                <a:t>Or</a:t>
              </a:r>
            </a:p>
            <a:p>
              <a:pPr algn="ctr"/>
              <a:r>
                <a:rPr lang="en-GB" sz="4000" dirty="0">
                  <a:solidFill>
                    <a:schemeClr val="bg1"/>
                  </a:solidFill>
                  <a:sym typeface="Wingdings" panose="05000000000000000000" pitchFamily="2" charset="2"/>
                </a:rPr>
                <a:t>Multi-player</a:t>
              </a:r>
              <a:endParaRPr lang="en-GB" sz="4000" dirty="0">
                <a:solidFill>
                  <a:schemeClr val="bg1"/>
                </a:solidFill>
              </a:endParaRPr>
            </a:p>
          </p:txBody>
        </p:sp>
        <p:pic>
          <p:nvPicPr>
            <p:cNvPr id="2" name="Pictur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0477" y="4843089"/>
              <a:ext cx="632693" cy="642208"/>
            </a:xfrm>
            <a:prstGeom prst="rect">
              <a:avLst/>
            </a:prstGeom>
          </p:spPr>
        </p:pic>
        <p:grpSp>
          <p:nvGrpSpPr>
            <p:cNvPr id="3" name="Group 2"/>
            <p:cNvGrpSpPr/>
            <p:nvPr/>
          </p:nvGrpSpPr>
          <p:grpSpPr>
            <a:xfrm>
              <a:off x="-740477" y="6071203"/>
              <a:ext cx="926645" cy="642208"/>
              <a:chOff x="-740477" y="6071203"/>
              <a:chExt cx="926645" cy="642208"/>
            </a:xfrm>
          </p:grpSpPr>
          <p:pic>
            <p:nvPicPr>
              <p:cNvPr id="65" name="Picture 6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0477" y="6071203"/>
                <a:ext cx="632693" cy="642208"/>
              </a:xfrm>
              <a:prstGeom prst="rect">
                <a:avLst/>
              </a:prstGeom>
            </p:spPr>
          </p:pic>
          <p:pic>
            <p:nvPicPr>
              <p:cNvPr id="66" name="Picture 65"/>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06319" y="6071203"/>
                <a:ext cx="632693" cy="642208"/>
              </a:xfrm>
              <a:prstGeom prst="rect">
                <a:avLst/>
              </a:prstGeom>
            </p:spPr>
          </p:pic>
          <p:pic>
            <p:nvPicPr>
              <p:cNvPr id="67" name="Picture 6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46525" y="6071203"/>
                <a:ext cx="632693" cy="642208"/>
              </a:xfrm>
              <a:prstGeom prst="rect">
                <a:avLst/>
              </a:prstGeom>
            </p:spPr>
          </p:pic>
        </p:grpSp>
      </p:grpSp>
      <p:grpSp>
        <p:nvGrpSpPr>
          <p:cNvPr id="18" name="Group 17"/>
          <p:cNvGrpSpPr/>
          <p:nvPr/>
        </p:nvGrpSpPr>
        <p:grpSpPr>
          <a:xfrm>
            <a:off x="4069755" y="1422013"/>
            <a:ext cx="3615210" cy="1938992"/>
            <a:chOff x="3851024" y="1345372"/>
            <a:chExt cx="3615210" cy="1938992"/>
          </a:xfrm>
        </p:grpSpPr>
        <p:sp>
          <p:nvSpPr>
            <p:cNvPr id="64" name="TextBox 63"/>
            <p:cNvSpPr txBox="1"/>
            <p:nvPr/>
          </p:nvSpPr>
          <p:spPr>
            <a:xfrm>
              <a:off x="3851024" y="1345372"/>
              <a:ext cx="3115707" cy="1938992"/>
            </a:xfrm>
            <a:prstGeom prst="rect">
              <a:avLst/>
            </a:prstGeom>
            <a:noFill/>
          </p:spPr>
          <p:txBody>
            <a:bodyPr wrap="square" rtlCol="0">
              <a:spAutoFit/>
            </a:bodyPr>
            <a:lstStyle/>
            <a:p>
              <a:r>
                <a:rPr lang="en-GB" sz="4000" dirty="0">
                  <a:solidFill>
                    <a:schemeClr val="bg1"/>
                  </a:solidFill>
                  <a:sym typeface="Wingdings" panose="05000000000000000000" pitchFamily="2" charset="2"/>
                </a:rPr>
                <a:t>Earn &amp; spend on your avatar</a:t>
              </a:r>
              <a:endParaRPr lang="en-GB" sz="4000" dirty="0">
                <a:solidFill>
                  <a:schemeClr val="bg1"/>
                </a:solidFill>
              </a:endParaRPr>
            </a:p>
          </p:txBody>
        </p:sp>
        <p:pic>
          <p:nvPicPr>
            <p:cNvPr id="16" name="Picture 15"/>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819209" y="2154310"/>
              <a:ext cx="1647025" cy="936667"/>
            </a:xfrm>
            <a:prstGeom prst="rect">
              <a:avLst/>
            </a:prstGeom>
          </p:spPr>
        </p:pic>
      </p:grpSp>
      <p:grpSp>
        <p:nvGrpSpPr>
          <p:cNvPr id="69" name="Group 68"/>
          <p:cNvGrpSpPr/>
          <p:nvPr/>
        </p:nvGrpSpPr>
        <p:grpSpPr>
          <a:xfrm>
            <a:off x="4200352" y="1288529"/>
            <a:ext cx="2985110" cy="2284487"/>
            <a:chOff x="1098476" y="680301"/>
            <a:chExt cx="7217940" cy="5523848"/>
          </a:xfrm>
        </p:grpSpPr>
        <p:grpSp>
          <p:nvGrpSpPr>
            <p:cNvPr id="70" name="Group 69"/>
            <p:cNvGrpSpPr/>
            <p:nvPr/>
          </p:nvGrpSpPr>
          <p:grpSpPr>
            <a:xfrm>
              <a:off x="1098476" y="2063601"/>
              <a:ext cx="7217940" cy="1275836"/>
              <a:chOff x="1098476" y="2063601"/>
              <a:chExt cx="7217940" cy="1275836"/>
            </a:xfrm>
          </p:grpSpPr>
          <p:pic>
            <p:nvPicPr>
              <p:cNvPr id="86" name="Picture 4" descr="C:\Users\Bruno\Dropbox\TTRS\20 characters\Character 7.pn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059880" y="2063601"/>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6" descr="C:\Users\Bruno\Dropbox\TTRS\20 characters\Character 9.png"/>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7040581" y="2063602"/>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8" descr="C:\Users\Bruno\Dropbox\TTRS\20 characters\Character 11.pn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3079178" y="2063602"/>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16" descr="C:\Users\Bruno\Dropbox\TTRS\20 characters\Character 2.png"/>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1098476" y="2063602"/>
                <a:ext cx="1201391" cy="120139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098476" y="3446904"/>
              <a:ext cx="7217940" cy="1275835"/>
              <a:chOff x="1098476" y="3446904"/>
              <a:chExt cx="7217940" cy="1275835"/>
            </a:xfrm>
          </p:grpSpPr>
          <p:pic>
            <p:nvPicPr>
              <p:cNvPr id="82" name="Picture 7" descr="C:\Users\Bruno\Dropbox\TTRS\20 characters\Character 10.png"/>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5059880" y="3446904"/>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9" descr="C:\Users\Bruno\Dropbox\TTRS\20 characters\Character 12.png"/>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7040581" y="3446904"/>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4" descr="C:\Users\Bruno\Dropbox\TTRS\20 characters\Character 17.png"/>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1098476" y="3446904"/>
                <a:ext cx="1275835" cy="1275835"/>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7" descr="C:\Users\Bruno\Dropbox\TTRS\20 characters\Character 4.png"/>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3079177" y="3446904"/>
                <a:ext cx="1275835" cy="127583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2" name="Group 71"/>
            <p:cNvGrpSpPr/>
            <p:nvPr/>
          </p:nvGrpSpPr>
          <p:grpSpPr>
            <a:xfrm>
              <a:off x="1098476" y="4830206"/>
              <a:ext cx="7217940" cy="1373943"/>
              <a:chOff x="827584" y="4934389"/>
              <a:chExt cx="7759724" cy="1477072"/>
            </a:xfrm>
          </p:grpSpPr>
          <p:pic>
            <p:nvPicPr>
              <p:cNvPr id="78" name="Picture 5" descr="C:\Users\Bruno\Dropbox\TTRS\20 characters\Character 8.png"/>
              <p:cNvPicPr>
                <a:picLocks noChangeAspect="1" noChangeArrowheads="1"/>
              </p:cNvPicPr>
              <p:nvPr/>
            </p:nvPicPr>
            <p:blipFill>
              <a:blip r:embed="rId18" cstate="email">
                <a:extLst>
                  <a:ext uri="{28A0092B-C50C-407E-A947-70E740481C1C}">
                    <a14:useLocalDpi xmlns:a14="http://schemas.microsoft.com/office/drawing/2010/main"/>
                  </a:ext>
                </a:extLst>
              </a:blip>
              <a:srcRect/>
              <a:stretch>
                <a:fillRect/>
              </a:stretch>
            </p:blipFill>
            <p:spPr bwMode="auto">
              <a:xfrm>
                <a:off x="2956959" y="5039861"/>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3" descr="C:\Users\Bruno\Dropbox\TTRS\20 characters\Character 16.png"/>
              <p:cNvPicPr>
                <a:picLocks noChangeAspect="1" noChangeArrowheads="1"/>
              </p:cNvPicPr>
              <p:nvPr/>
            </p:nvPicPr>
            <p:blipFill>
              <a:blip r:embed="rId19" cstate="email">
                <a:extLst>
                  <a:ext uri="{28A0092B-C50C-407E-A947-70E740481C1C}">
                    <a14:useLocalDpi xmlns:a14="http://schemas.microsoft.com/office/drawing/2010/main"/>
                  </a:ext>
                </a:extLst>
              </a:blip>
              <a:srcRect/>
              <a:stretch>
                <a:fillRect/>
              </a:stretch>
            </p:blipFill>
            <p:spPr bwMode="auto">
              <a:xfrm>
                <a:off x="5086334" y="5039861"/>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5" descr="C:\Users\Bruno\Dropbox\TTRS\20 characters\Character 1.png"/>
              <p:cNvPicPr>
                <a:picLocks noChangeAspect="1" noChangeArrowheads="1"/>
              </p:cNvPicPr>
              <p:nvPr/>
            </p:nvPicPr>
            <p:blipFill>
              <a:blip r:embed="rId20" cstate="email">
                <a:extLst>
                  <a:ext uri="{28A0092B-C50C-407E-A947-70E740481C1C}">
                    <a14:useLocalDpi xmlns:a14="http://schemas.microsoft.com/office/drawing/2010/main"/>
                  </a:ext>
                </a:extLst>
              </a:blip>
              <a:srcRect/>
              <a:stretch>
                <a:fillRect/>
              </a:stretch>
            </p:blipFill>
            <p:spPr bwMode="auto">
              <a:xfrm>
                <a:off x="7179039" y="5003192"/>
                <a:ext cx="1408269" cy="1408269"/>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3" descr="C:\Users\Bruno\Dropbox\TTRS\20 characters\Character 6.png"/>
              <p:cNvPicPr>
                <a:picLocks noChangeAspect="1" noChangeArrowheads="1"/>
              </p:cNvPicPr>
              <p:nvPr/>
            </p:nvPicPr>
            <p:blipFill>
              <a:blip r:embed="rId21" cstate="email">
                <a:extLst>
                  <a:ext uri="{28A0092B-C50C-407E-A947-70E740481C1C}">
                    <a14:useLocalDpi xmlns:a14="http://schemas.microsoft.com/office/drawing/2010/main"/>
                  </a:ext>
                </a:extLst>
              </a:blip>
              <a:srcRect/>
              <a:stretch>
                <a:fillRect/>
              </a:stretch>
            </p:blipFill>
            <p:spPr bwMode="auto">
              <a:xfrm>
                <a:off x="827584" y="4934389"/>
                <a:ext cx="1371600" cy="13716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3" name="Group 72"/>
            <p:cNvGrpSpPr/>
            <p:nvPr/>
          </p:nvGrpSpPr>
          <p:grpSpPr>
            <a:xfrm>
              <a:off x="1098476" y="680301"/>
              <a:ext cx="7217940" cy="1275835"/>
              <a:chOff x="827584" y="472989"/>
              <a:chExt cx="7759724" cy="1371600"/>
            </a:xfrm>
          </p:grpSpPr>
          <p:pic>
            <p:nvPicPr>
              <p:cNvPr id="74" name="Picture 12" descr="C:\Users\Bruno\Dropbox\TTRS\20 characters\Character 15.png"/>
              <p:cNvPicPr>
                <a:picLocks noChangeAspect="1" noChangeArrowheads="1"/>
              </p:cNvPicPr>
              <p:nvPr/>
            </p:nvPicPr>
            <p:blipFill>
              <a:blip r:embed="rId22" cstate="email">
                <a:extLst>
                  <a:ext uri="{28A0092B-C50C-407E-A947-70E740481C1C}">
                    <a14:useLocalDpi xmlns:a14="http://schemas.microsoft.com/office/drawing/2010/main"/>
                  </a:ext>
                </a:extLst>
              </a:blip>
              <a:srcRect/>
              <a:stretch>
                <a:fillRect/>
              </a:stretch>
            </p:blipFill>
            <p:spPr bwMode="auto">
              <a:xfrm>
                <a:off x="7215708" y="472989"/>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10" descr="C:\Users\Bruno\Dropbox\TTRS\20 characters\Character 13.png"/>
              <p:cNvPicPr>
                <a:picLocks noChangeAspect="1" noChangeArrowheads="1"/>
              </p:cNvPicPr>
              <p:nvPr/>
            </p:nvPicPr>
            <p:blipFill>
              <a:blip r:embed="rId23" cstate="email">
                <a:extLst>
                  <a:ext uri="{28A0092B-C50C-407E-A947-70E740481C1C}">
                    <a14:useLocalDpi xmlns:a14="http://schemas.microsoft.com/office/drawing/2010/main"/>
                  </a:ext>
                </a:extLst>
              </a:blip>
              <a:srcRect/>
              <a:stretch>
                <a:fillRect/>
              </a:stretch>
            </p:blipFill>
            <p:spPr bwMode="auto">
              <a:xfrm>
                <a:off x="5086334" y="472989"/>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11" descr="C:\Users\Bruno\Dropbox\TTRS\20 characters\Character 14.png"/>
              <p:cNvPicPr>
                <a:picLocks noChangeAspect="1" noChangeArrowheads="1"/>
              </p:cNvPicPr>
              <p:nvPr/>
            </p:nvPicPr>
            <p:blipFill>
              <a:blip r:embed="rId24" cstate="email">
                <a:extLst>
                  <a:ext uri="{28A0092B-C50C-407E-A947-70E740481C1C}">
                    <a14:useLocalDpi xmlns:a14="http://schemas.microsoft.com/office/drawing/2010/main"/>
                  </a:ext>
                </a:extLst>
              </a:blip>
              <a:srcRect/>
              <a:stretch>
                <a:fillRect/>
              </a:stretch>
            </p:blipFill>
            <p:spPr bwMode="auto">
              <a:xfrm>
                <a:off x="2956959" y="472989"/>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8" descr="C:\Users\Bruno\Dropbox\TTRS\20 characters\Character 5.png"/>
              <p:cNvPicPr>
                <a:picLocks noChangeAspect="1" noChangeArrowheads="1"/>
              </p:cNvPicPr>
              <p:nvPr/>
            </p:nvPicPr>
            <p:blipFill>
              <a:blip r:embed="rId25" cstate="email">
                <a:extLst>
                  <a:ext uri="{28A0092B-C50C-407E-A947-70E740481C1C}">
                    <a14:useLocalDpi xmlns:a14="http://schemas.microsoft.com/office/drawing/2010/main"/>
                  </a:ext>
                </a:extLst>
              </a:blip>
              <a:srcRect/>
              <a:stretch>
                <a:fillRect/>
              </a:stretch>
            </p:blipFill>
            <p:spPr bwMode="auto">
              <a:xfrm>
                <a:off x="827584" y="472989"/>
                <a:ext cx="1371600" cy="1371600"/>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20907309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10" presetClass="exit" presetSubtype="0" fill="hold" grpId="1" nodeType="withEffect">
                                  <p:stCondLst>
                                    <p:cond delay="0"/>
                                  </p:stCondLst>
                                  <p:childTnLst>
                                    <p:animEffect transition="out" filter="fade">
                                      <p:cBhvr>
                                        <p:cTn id="14" dur="500"/>
                                        <p:tgtEl>
                                          <p:spTgt spid="55"/>
                                        </p:tgtEl>
                                      </p:cBhvr>
                                    </p:animEffect>
                                    <p:set>
                                      <p:cBhvr>
                                        <p:cTn id="15" dur="1" fill="hold">
                                          <p:stCondLst>
                                            <p:cond delay="499"/>
                                          </p:stCondLst>
                                        </p:cTn>
                                        <p:tgtEl>
                                          <p:spTgt spid="5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xit" presetSubtype="0" fill="hold" nodeType="withEffect">
                                  <p:stCondLst>
                                    <p:cond delay="0"/>
                                  </p:stCondLst>
                                  <p:childTnLst>
                                    <p:animEffect transition="out" filter="fade">
                                      <p:cBhvr>
                                        <p:cTn id="22" dur="500"/>
                                        <p:tgtEl>
                                          <p:spTgt spid="14"/>
                                        </p:tgtEl>
                                      </p:cBhvr>
                                    </p:animEffect>
                                    <p:set>
                                      <p:cBhvr>
                                        <p:cTn id="23" dur="1" fill="hold">
                                          <p:stCondLst>
                                            <p:cond delay="499"/>
                                          </p:stCondLst>
                                        </p:cTn>
                                        <p:tgtEl>
                                          <p:spTgt spid="1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500"/>
                                        <p:tgtEl>
                                          <p:spTgt spid="69"/>
                                        </p:tgtEl>
                                      </p:cBhvr>
                                    </p:animEffect>
                                  </p:childTnLst>
                                </p:cTn>
                              </p:par>
                              <p:par>
                                <p:cTn id="29" presetID="10" presetClass="exit" presetSubtype="0" fill="hold"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5"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27584" y="908720"/>
            <a:ext cx="7632848" cy="4893647"/>
          </a:xfrm>
          <a:prstGeom prst="rect">
            <a:avLst/>
          </a:prstGeom>
          <a:noFill/>
        </p:spPr>
        <p:txBody>
          <a:bodyPr wrap="square" rtlCol="0">
            <a:spAutoFit/>
          </a:bodyPr>
          <a:lstStyle/>
          <a:p>
            <a:pPr algn="ctr"/>
            <a:endParaRPr lang="en-GB" sz="4400" dirty="0" smtClean="0">
              <a:latin typeface="Times New Roman" panose="02020603050405020304" pitchFamily="18" charset="0"/>
              <a:cs typeface="Times New Roman" panose="02020603050405020304" pitchFamily="18" charset="0"/>
            </a:endParaRPr>
          </a:p>
          <a:p>
            <a:pPr algn="ctr"/>
            <a:endParaRPr lang="en-GB" sz="4400" dirty="0" smtClean="0">
              <a:latin typeface="Times New Roman" panose="02020603050405020304" pitchFamily="18" charset="0"/>
              <a:cs typeface="Times New Roman" panose="02020603050405020304" pitchFamily="18" charset="0"/>
            </a:endParaRPr>
          </a:p>
          <a:p>
            <a:pPr algn="ctr"/>
            <a:r>
              <a:rPr lang="en-GB" sz="4400" dirty="0" smtClean="0">
                <a:latin typeface="Times New Roman" panose="02020603050405020304" pitchFamily="18" charset="0"/>
                <a:cs typeface="Times New Roman" panose="02020603050405020304" pitchFamily="18" charset="0"/>
              </a:rPr>
              <a:t>Thank you </a:t>
            </a:r>
          </a:p>
          <a:p>
            <a:pPr algn="ctr"/>
            <a:endParaRPr lang="en-GB" sz="4400" dirty="0">
              <a:latin typeface="Times New Roman" panose="02020603050405020304" pitchFamily="18" charset="0"/>
              <a:cs typeface="Times New Roman" panose="02020603050405020304" pitchFamily="18" charset="0"/>
            </a:endParaRPr>
          </a:p>
          <a:p>
            <a:pPr algn="ctr"/>
            <a:endParaRPr lang="en-GB" sz="4000" dirty="0" smtClean="0">
              <a:latin typeface="Times New Roman" panose="02020603050405020304" pitchFamily="18" charset="0"/>
              <a:cs typeface="Times New Roman" panose="02020603050405020304" pitchFamily="18" charset="0"/>
            </a:endParaRPr>
          </a:p>
          <a:p>
            <a:pPr algn="ctr"/>
            <a:r>
              <a:rPr lang="en-GB" sz="3200" dirty="0" smtClean="0">
                <a:latin typeface="Times New Roman" panose="02020603050405020304" pitchFamily="18" charset="0"/>
                <a:cs typeface="Times New Roman" panose="02020603050405020304" pitchFamily="18" charset="0"/>
              </a:rPr>
              <a:t>Please complete the questionnaire and return it to school by Friday 29</a:t>
            </a:r>
            <a:r>
              <a:rPr lang="en-GB" sz="3200" baseline="30000" dirty="0" smtClean="0">
                <a:latin typeface="Times New Roman" panose="02020603050405020304" pitchFamily="18" charset="0"/>
                <a:cs typeface="Times New Roman" panose="02020603050405020304" pitchFamily="18" charset="0"/>
              </a:rPr>
              <a:t>th</a:t>
            </a:r>
            <a:r>
              <a:rPr lang="en-GB" sz="3200" dirty="0" smtClean="0">
                <a:latin typeface="Times New Roman" panose="02020603050405020304" pitchFamily="18" charset="0"/>
                <a:cs typeface="Times New Roman" panose="02020603050405020304" pitchFamily="18" charset="0"/>
              </a:rPr>
              <a:t> November 2019.</a:t>
            </a:r>
          </a:p>
          <a:p>
            <a:pPr algn="ctr"/>
            <a:endParaRPr lang="en-GB" sz="3200" dirty="0">
              <a:latin typeface="Times New Roman" panose="02020603050405020304" pitchFamily="18" charset="0"/>
              <a:cs typeface="Times New Roman" panose="02020603050405020304" pitchFamily="18" charset="0"/>
            </a:endParaRPr>
          </a:p>
        </p:txBody>
      </p:sp>
      <p:pic>
        <p:nvPicPr>
          <p:cNvPr id="1026" name="Picture 2" descr="C:\Users\emma hales\AppData\Local\Microsoft\Windows\INetCache\IE\J7XZOEPR\smiley-silhouett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5663" y="3273663"/>
            <a:ext cx="696690" cy="696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50960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857</Words>
  <Application>Microsoft Office PowerPoint</Application>
  <PresentationFormat>On-screen Show (4:3)</PresentationFormat>
  <Paragraphs>145</Paragraphs>
  <Slides>29</Slides>
  <Notes>3</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Our evening</vt:lpstr>
      <vt:lpstr>Maths at Shawfield Primary School</vt:lpstr>
      <vt:lpstr>What is Maths Mastery?</vt:lpstr>
      <vt:lpstr>PowerPoint Presentation</vt:lpstr>
      <vt:lpstr>The CPA Approach</vt:lpstr>
      <vt:lpstr>Concrete</vt:lpstr>
      <vt:lpstr>Pictorial </vt:lpstr>
      <vt:lpstr>Pictorial Representations </vt:lpstr>
      <vt:lpstr>Abstract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Greater Depth</vt:lpstr>
      <vt:lpstr>PowerPoint Presentation</vt:lpstr>
      <vt:lpstr>PowerPoint Presentation</vt:lpstr>
      <vt:lpstr>Online Game Types</vt:lpstr>
      <vt:lpstr>PowerPoint Presentation</vt:lpstr>
      <vt:lpstr>Website</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Hales</dc:creator>
  <cp:lastModifiedBy>Emma Hales</cp:lastModifiedBy>
  <cp:revision>54</cp:revision>
  <cp:lastPrinted>2019-11-21T16:00:47Z</cp:lastPrinted>
  <dcterms:created xsi:type="dcterms:W3CDTF">2019-11-13T09:18:49Z</dcterms:created>
  <dcterms:modified xsi:type="dcterms:W3CDTF">2019-11-21T16:00:50Z</dcterms:modified>
</cp:coreProperties>
</file>